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58" r:id="rId4"/>
    <p:sldId id="275" r:id="rId5"/>
    <p:sldId id="276" r:id="rId6"/>
    <p:sldId id="277" r:id="rId7"/>
    <p:sldId id="278" r:id="rId8"/>
    <p:sldId id="279" r:id="rId9"/>
    <p:sldId id="282" r:id="rId10"/>
    <p:sldId id="283" r:id="rId11"/>
    <p:sldId id="284" r:id="rId12"/>
    <p:sldId id="285" r:id="rId13"/>
    <p:sldId id="286" r:id="rId14"/>
    <p:sldId id="280" r:id="rId15"/>
    <p:sldId id="289" r:id="rId16"/>
    <p:sldId id="281" r:id="rId17"/>
    <p:sldId id="297" r:id="rId18"/>
    <p:sldId id="293" r:id="rId19"/>
    <p:sldId id="295" r:id="rId20"/>
    <p:sldId id="287" r:id="rId21"/>
    <p:sldId id="292" r:id="rId22"/>
    <p:sldId id="296" r:id="rId23"/>
    <p:sldId id="294" r:id="rId24"/>
    <p:sldId id="288" r:id="rId25"/>
    <p:sldId id="290" r:id="rId26"/>
    <p:sldId id="291" r:id="rId27"/>
  </p:sldIdLst>
  <p:sldSz cx="12192000" cy="6858000"/>
  <p:notesSz cx="6858000" cy="9144000"/>
  <p:embeddedFontLst>
    <p:embeddedFont>
      <p:font typeface="맑은 고딕" panose="020B0503020000020004" pitchFamily="50" charset="-127"/>
      <p:regular r:id="rId29"/>
      <p:bold r:id="rId30"/>
    </p:embeddedFont>
    <p:embeddedFont>
      <p:font typeface="Calibri" panose="020F0502020204030204" pitchFamily="34" charset="0"/>
      <p:regular r:id="rId31"/>
      <p:bold r:id="rId32"/>
      <p:italic r:id="rId33"/>
      <p:boldItalic r:id="rId34"/>
    </p:embeddedFont>
    <p:embeddedFont>
      <p:font typeface="Mangal" panose="02040503050203030202" pitchFamily="18" charset="0"/>
      <p:regular r:id="rId35"/>
      <p:bold r:id="rId36"/>
    </p:embeddedFont>
    <p:embeddedFont>
      <p:font typeface="Calibri Light" panose="020F0302020204030204" pitchFamily="34" charset="0"/>
      <p:regular r:id="rId37"/>
      <p:italic r:id="rId3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6" userDrawn="1">
          <p15:clr>
            <a:srgbClr val="A4A3A4"/>
          </p15:clr>
        </p15:guide>
        <p15:guide id="2" pos="379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CBAD"/>
    <a:srgbClr val="C5E0B4"/>
    <a:srgbClr val="FBE5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01"/>
    <p:restoredTop sz="88797"/>
  </p:normalViewPr>
  <p:slideViewPr>
    <p:cSldViewPr snapToGrid="0" snapToObjects="1" showGuides="1">
      <p:cViewPr varScale="1">
        <p:scale>
          <a:sx n="103" d="100"/>
          <a:sy n="103" d="100"/>
        </p:scale>
        <p:origin x="846" y="84"/>
      </p:cViewPr>
      <p:guideLst>
        <p:guide orient="horz" pos="2136"/>
        <p:guide pos="379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1BBC83-EB81-3D4C-9B04-AAA975FF3EEE}" type="datetimeFigureOut">
              <a:rPr lang="en-US" smtClean="0"/>
              <a:t>3/26/2019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D8334F-A92E-9F47-A79A-D87D99CF92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6869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네 이회사는 바로 에어브릿지라는 온라인 마케팅 회사인데요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도대체 금이랑 무슨 상관이 있다는 것인지는 조금 후에 알려드리도록 하겠습니다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D8334F-A92E-9F47-A79A-D87D99CF927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8731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3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그래서 뭐하는 회사냐 하면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D8334F-A92E-9F47-A79A-D87D99CF927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1640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국내 누적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4,000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만대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월간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1,300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만 대의 디바이스를 실시간으로 트래킹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D8334F-A92E-9F47-A79A-D87D99CF927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5285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D8334F-A92E-9F47-A79A-D87D99CF927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3151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D8334F-A92E-9F47-A79A-D87D99CF927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0800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D8334F-A92E-9F47-A79A-D87D99CF927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2231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앱스토어는 플랫폼사</a:t>
            </a:r>
            <a:r>
              <a:rPr lang="en-US" altLang="ko-KR" dirty="0" smtClean="0"/>
              <a:t>(</a:t>
            </a:r>
            <a:r>
              <a:rPr lang="ko-KR" altLang="en-US" dirty="0" smtClean="0"/>
              <a:t>구글</a:t>
            </a:r>
            <a:r>
              <a:rPr lang="en-US" altLang="ko-KR" dirty="0" smtClean="0"/>
              <a:t>,</a:t>
            </a:r>
            <a:r>
              <a:rPr lang="ko-KR" altLang="en-US" dirty="0" smtClean="0"/>
              <a:t> 애플</a:t>
            </a:r>
            <a:r>
              <a:rPr lang="en-US" altLang="ko-KR" dirty="0" smtClean="0"/>
              <a:t>)</a:t>
            </a:r>
            <a:r>
              <a:rPr lang="ko-KR" altLang="en-US" dirty="0" smtClean="0"/>
              <a:t>의 소유</a:t>
            </a:r>
          </a:p>
          <a:p>
            <a:endParaRPr lang="ko-KR" altLang="en-US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dirty="0" smtClean="0"/>
              <a:t>웹 광고를 통해 앱스토어에 랜딩시킬 수는 있으나 그 사람이 실제 앱을 설치했는지는 알 수 없는 상황이 발생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D8334F-A92E-9F47-A79A-D87D99CF927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4257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D8334F-A92E-9F47-A79A-D87D99CF927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1259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국내 전체 모바일 기기의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2/3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D8334F-A92E-9F47-A79A-D87D99CF927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9222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국내 전체 모바일 기기의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2/3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D8334F-A92E-9F47-A79A-D87D99CF927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7603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국내 전체 모바일 기기의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2/3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D8334F-A92E-9F47-A79A-D87D99CF927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2156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Real-time Bidding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D8334F-A92E-9F47-A79A-D87D99CF927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30105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나중에 블록체인 발표하실 분이 에어블록 발표해도 좋을 것 같아요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D8334F-A92E-9F47-A79A-D87D99CF927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0139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D8334F-A92E-9F47-A79A-D87D99CF927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26368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D8334F-A92E-9F47-A79A-D87D99CF927A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8370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3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투입 비용 대비 결과를 정확히 측정하여 마케팅 효율을 직접적으로 높일 수 있는 방법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D8334F-A92E-9F47-A79A-D87D99CF927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8770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3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/>
              <a:t>09</a:t>
            </a:r>
            <a:r>
              <a:rPr lang="ko-KR" altLang="en-US" dirty="0" smtClean="0"/>
              <a:t>학번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D8334F-A92E-9F47-A79A-D87D99CF927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2602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3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그래서 뭐하는 회사냐 하면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D8334F-A92E-9F47-A79A-D87D99CF927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3910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3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D8334F-A92E-9F47-A79A-D87D99CF927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7465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3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D8334F-A92E-9F47-A79A-D87D99CF927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5315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3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D8334F-A92E-9F47-A79A-D87D99CF927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5772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3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D8334F-A92E-9F47-A79A-D87D99CF927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0615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89940-52B7-9A42-8084-BF89117EDA94}" type="datetimeFigureOut">
              <a:rPr lang="en-US" smtClean="0"/>
              <a:t>3/26/2019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3DE2C-1406-714D-8984-A7C8F4A0D3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774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89940-52B7-9A42-8084-BF89117EDA94}" type="datetimeFigureOut">
              <a:rPr lang="en-US" smtClean="0"/>
              <a:t>3/26/2019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3DE2C-1406-714D-8984-A7C8F4A0D3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8508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ko-KR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89940-52B7-9A42-8084-BF89117EDA94}" type="datetimeFigureOut">
              <a:rPr lang="en-US" smtClean="0"/>
              <a:t>3/26/2019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3DE2C-1406-714D-8984-A7C8F4A0D3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2055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89940-52B7-9A42-8084-BF89117EDA94}" type="datetimeFigureOut">
              <a:rPr lang="en-US" smtClean="0"/>
              <a:t>3/26/2019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3DE2C-1406-714D-8984-A7C8F4A0D3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9660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ko-KR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89940-52B7-9A42-8084-BF89117EDA94}" type="datetimeFigureOut">
              <a:rPr lang="en-US" smtClean="0"/>
              <a:t>3/26/2019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3DE2C-1406-714D-8984-A7C8F4A0D3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2955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89940-52B7-9A42-8084-BF89117EDA94}" type="datetimeFigureOut">
              <a:rPr lang="en-US" smtClean="0"/>
              <a:t>3/26/2019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3DE2C-1406-714D-8984-A7C8F4A0D3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508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ko-KR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89940-52B7-9A42-8084-BF89117EDA94}" type="datetimeFigureOut">
              <a:rPr lang="en-US" smtClean="0"/>
              <a:t>3/26/2019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3DE2C-1406-714D-8984-A7C8F4A0D3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7167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89940-52B7-9A42-8084-BF89117EDA94}" type="datetimeFigureOut">
              <a:rPr lang="en-US" smtClean="0"/>
              <a:t>3/26/2019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3DE2C-1406-714D-8984-A7C8F4A0D3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9507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89940-52B7-9A42-8084-BF89117EDA94}" type="datetimeFigureOut">
              <a:rPr lang="en-US" smtClean="0"/>
              <a:t>3/26/2019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3DE2C-1406-714D-8984-A7C8F4A0D3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4491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ko-KR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89940-52B7-9A42-8084-BF89117EDA94}" type="datetimeFigureOut">
              <a:rPr lang="en-US" smtClean="0"/>
              <a:t>3/26/2019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3DE2C-1406-714D-8984-A7C8F4A0D3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1274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ko-KR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89940-52B7-9A42-8084-BF89117EDA94}" type="datetimeFigureOut">
              <a:rPr lang="en-US" smtClean="0"/>
              <a:t>3/26/2019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3DE2C-1406-714D-8984-A7C8F4A0D3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596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D89940-52B7-9A42-8084-BF89117EDA94}" type="datetimeFigureOut">
              <a:rPr lang="en-US" smtClean="0"/>
              <a:t>3/26/2019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83DE2C-1406-714D-8984-A7C8F4A0D3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8703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jpeg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llow handled scissors beside brown paper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462"/>
          <a:stretch/>
        </p:blipFill>
        <p:spPr bwMode="auto">
          <a:xfrm>
            <a:off x="0" y="0"/>
            <a:ext cx="12192000" cy="6884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29346" y="540327"/>
            <a:ext cx="9144000" cy="1350818"/>
          </a:xfrm>
        </p:spPr>
        <p:txBody>
          <a:bodyPr anchor="ctr">
            <a:normAutofit/>
          </a:bodyPr>
          <a:lstStyle/>
          <a:p>
            <a:pPr algn="r"/>
            <a:r>
              <a:rPr lang="ko-KR" altLang="en-US" sz="48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사무실에 금빛 물건이 많은 이유</a:t>
            </a:r>
            <a:r>
              <a:rPr lang="en-US" altLang="ko-KR" sz="48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?</a:t>
            </a:r>
            <a:endParaRPr lang="en-US" sz="4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0535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9812" y="379414"/>
            <a:ext cx="9092515" cy="606423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n-US" altLang="ko-KR" sz="3200" b="1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1.2.</a:t>
            </a:r>
            <a:r>
              <a:rPr lang="ko-KR" altLang="en-US" sz="3200" b="1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비즈니스 모델</a:t>
            </a:r>
            <a:endParaRPr lang="en-US" sz="3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직사각형 2"/>
          <p:cNvSpPr/>
          <p:nvPr/>
        </p:nvSpPr>
        <p:spPr>
          <a:xfrm>
            <a:off x="1" y="1371600"/>
            <a:ext cx="1571621" cy="13716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Ins="274320" rtlCol="0" anchor="ctr"/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600" b="1" dirty="0" smtClean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anumSquareOTF ExtraBold" charset="-127"/>
              </a:rPr>
              <a:t>소개</a:t>
            </a:r>
          </a:p>
        </p:txBody>
      </p:sp>
      <p:sp>
        <p:nvSpPr>
          <p:cNvPr id="5" name="직사각형 2"/>
          <p:cNvSpPr/>
          <p:nvPr/>
        </p:nvSpPr>
        <p:spPr>
          <a:xfrm>
            <a:off x="1" y="2743200"/>
            <a:ext cx="1571621" cy="1371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Ins="274320" rtlCol="0" anchor="ctr"/>
          <a:lstStyle/>
          <a:p>
            <a:pPr marL="342900" indent="-342900">
              <a:lnSpc>
                <a:spcPct val="150000"/>
              </a:lnSpc>
              <a:buFont typeface="+mj-lt"/>
              <a:buAutoNum type="arabicPeriod" startAt="2"/>
            </a:pPr>
            <a:r>
              <a:rPr lang="ko-KR" altLang="en-US" sz="1600" b="1" dirty="0" smtClean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anumSquareOTF ExtraBold" charset="-127"/>
              </a:rPr>
              <a:t>기술</a:t>
            </a:r>
            <a:endParaRPr lang="en-US" altLang="ko-KR" sz="1600" b="1" dirty="0" smtClean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NanumSquareOTF ExtraBold" charset="-127"/>
            </a:endParaRPr>
          </a:p>
        </p:txBody>
      </p:sp>
      <p:sp>
        <p:nvSpPr>
          <p:cNvPr id="6" name="직사각형 2"/>
          <p:cNvSpPr/>
          <p:nvPr/>
        </p:nvSpPr>
        <p:spPr>
          <a:xfrm>
            <a:off x="1" y="4114800"/>
            <a:ext cx="1571621" cy="1371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Ins="274320" rtlCol="0" anchor="ctr"/>
          <a:lstStyle/>
          <a:p>
            <a:pPr marL="342900" indent="-342900">
              <a:lnSpc>
                <a:spcPct val="150000"/>
              </a:lnSpc>
              <a:buFont typeface="+mj-lt"/>
              <a:buAutoNum type="arabicPeriod" startAt="3"/>
            </a:pPr>
            <a:r>
              <a:rPr lang="ko-KR" altLang="en-US" sz="1600" b="1" dirty="0" smtClean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anumSquareOTF ExtraBold" charset="-127"/>
              </a:rPr>
              <a:t>성장</a:t>
            </a:r>
          </a:p>
        </p:txBody>
      </p:sp>
      <p:sp>
        <p:nvSpPr>
          <p:cNvPr id="7" name="직사각형 2"/>
          <p:cNvSpPr/>
          <p:nvPr/>
        </p:nvSpPr>
        <p:spPr>
          <a:xfrm>
            <a:off x="4" y="5486400"/>
            <a:ext cx="1571621" cy="1371600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Ins="274320" rtlCol="0" anchor="ctr"/>
          <a:lstStyle/>
          <a:p>
            <a:pPr marL="342900" lvl="0" indent="-342900">
              <a:lnSpc>
                <a:spcPct val="150000"/>
              </a:lnSpc>
              <a:buFont typeface="+mj-lt"/>
              <a:buAutoNum type="arabicPeriod" startAt="4"/>
            </a:pPr>
            <a:r>
              <a:rPr lang="ko-KR" altLang="en-US" sz="1600" b="1" dirty="0" smtClean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anumSquareOTF ExtraBold" charset="-127"/>
              </a:rPr>
              <a:t>성장</a:t>
            </a:r>
            <a:r>
              <a:rPr lang="ko-KR" altLang="en-US" sz="1600" b="1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anumSquareOTF ExtraBold" charset="-127"/>
              </a:rPr>
              <a:t> </a:t>
            </a:r>
            <a:r>
              <a:rPr lang="ko-KR" altLang="en-US" sz="1600" b="1" dirty="0" smtClean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anumSquareOTF ExtraBold" charset="-127"/>
              </a:rPr>
              <a:t>및 비판</a:t>
            </a:r>
            <a:endParaRPr lang="ko-KR" altLang="en-US" sz="1600" b="1" dirty="0">
              <a:solidFill>
                <a:prstClr val="black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NanumSquareOTF ExtraBold" charset="-127"/>
            </a:endParaRPr>
          </a:p>
        </p:txBody>
      </p:sp>
      <p:sp>
        <p:nvSpPr>
          <p:cNvPr id="14" name="직사각형 2"/>
          <p:cNvSpPr/>
          <p:nvPr/>
        </p:nvSpPr>
        <p:spPr>
          <a:xfrm>
            <a:off x="0" y="0"/>
            <a:ext cx="1571621" cy="1371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Ins="274320" rtlCol="0" anchor="ctr"/>
          <a:lstStyle/>
          <a:p>
            <a:pPr>
              <a:lnSpc>
                <a:spcPct val="150000"/>
              </a:lnSpc>
            </a:pPr>
            <a:r>
              <a:rPr lang="en-US" altLang="ko-KR" sz="1600" b="1" dirty="0" smtClean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anumSquareOTF ExtraBold" charset="-127"/>
              </a:rPr>
              <a:t>0. </a:t>
            </a:r>
            <a:r>
              <a:rPr lang="ko-KR" altLang="en-US" sz="1600" b="1" dirty="0" smtClean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anumSquareOTF ExtraBold" charset="-127"/>
              </a:rPr>
              <a:t> 배경</a:t>
            </a:r>
          </a:p>
        </p:txBody>
      </p:sp>
      <p:sp>
        <p:nvSpPr>
          <p:cNvPr id="9" name="직사각형 2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3717" y="2892960"/>
            <a:ext cx="6291072" cy="1815667"/>
          </a:xfrm>
          <a:prstGeom prst="rect">
            <a:avLst/>
          </a:prstGeom>
        </p:spPr>
      </p:pic>
      <p:sp>
        <p:nvSpPr>
          <p:cNvPr id="8" name="32-Point Star 7"/>
          <p:cNvSpPr/>
          <p:nvPr/>
        </p:nvSpPr>
        <p:spPr>
          <a:xfrm>
            <a:off x="7461504" y="4800600"/>
            <a:ext cx="3017520" cy="1764792"/>
          </a:xfrm>
          <a:prstGeom prst="star3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유저의 행동</a:t>
            </a:r>
          </a:p>
          <a:p>
            <a:pPr algn="ctr"/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설치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구매 등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172019" y="2146300"/>
            <a:ext cx="1384300" cy="38541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" name="Right Arrow Callout 9"/>
          <p:cNvSpPr/>
          <p:nvPr/>
        </p:nvSpPr>
        <p:spPr>
          <a:xfrm>
            <a:off x="3383281" y="5084064"/>
            <a:ext cx="4078224" cy="1261872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7618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어트리뷰션</a:t>
            </a:r>
          </a:p>
          <a:p>
            <a:pPr algn="ctr"/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원인이 무엇일까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?</a:t>
            </a:r>
            <a:endParaRPr lang="ko-KR" altLang="en-US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무엇이 기여했을까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?</a:t>
            </a:r>
            <a:endParaRPr 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028824" y="1230983"/>
            <a:ext cx="9969212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v"/>
            </a:pPr>
            <a:r>
              <a:rPr lang="ko-KR" altLang="en-US" b="1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서비스 모델</a:t>
            </a:r>
          </a:p>
          <a:p>
            <a:pPr marL="742950" lvl="1" indent="-285750">
              <a:lnSpc>
                <a:spcPct val="150000"/>
              </a:lnSpc>
              <a:buFont typeface="Arial" charset="0"/>
              <a:buChar char="•"/>
            </a:pP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빅데이터 광고 성과 분석 솔루션</a:t>
            </a:r>
          </a:p>
          <a:p>
            <a:pPr marL="742950" lvl="1" indent="-285750">
              <a:lnSpc>
                <a:spcPct val="150000"/>
              </a:lnSpc>
              <a:buFont typeface="Arial" charset="0"/>
              <a:buChar char="•"/>
            </a:pP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People-based </a:t>
            </a:r>
            <a:r>
              <a:rPr lang="en-US" altLang="ko-KR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Attribution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and Omni-channel Campaign Analytics for Web and Mobile</a:t>
            </a:r>
            <a:endParaRPr 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96439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9812" y="379414"/>
            <a:ext cx="9092515" cy="606423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n-US" altLang="ko-KR" sz="3200" b="1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1.2.</a:t>
            </a:r>
            <a:r>
              <a:rPr lang="ko-KR" altLang="en-US" sz="3200" b="1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비즈니스 모델</a:t>
            </a:r>
            <a:endParaRPr lang="en-US" sz="3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직사각형 2"/>
          <p:cNvSpPr/>
          <p:nvPr/>
        </p:nvSpPr>
        <p:spPr>
          <a:xfrm>
            <a:off x="1" y="1371600"/>
            <a:ext cx="1571621" cy="13716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Ins="274320" rtlCol="0" anchor="ctr"/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600" b="1" dirty="0" smtClean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anumSquareOTF ExtraBold" charset="-127"/>
              </a:rPr>
              <a:t>소개</a:t>
            </a:r>
          </a:p>
        </p:txBody>
      </p:sp>
      <p:sp>
        <p:nvSpPr>
          <p:cNvPr id="5" name="직사각형 2"/>
          <p:cNvSpPr/>
          <p:nvPr/>
        </p:nvSpPr>
        <p:spPr>
          <a:xfrm>
            <a:off x="1" y="2743200"/>
            <a:ext cx="1571621" cy="1371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Ins="274320" rtlCol="0" anchor="ctr"/>
          <a:lstStyle/>
          <a:p>
            <a:pPr marL="342900" indent="-342900">
              <a:lnSpc>
                <a:spcPct val="150000"/>
              </a:lnSpc>
              <a:buFont typeface="+mj-lt"/>
              <a:buAutoNum type="arabicPeriod" startAt="2"/>
            </a:pPr>
            <a:r>
              <a:rPr lang="ko-KR" altLang="en-US" sz="1600" b="1" dirty="0" smtClean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anumSquareOTF ExtraBold" charset="-127"/>
              </a:rPr>
              <a:t>기술</a:t>
            </a:r>
            <a:endParaRPr lang="en-US" altLang="ko-KR" sz="1600" b="1" dirty="0" smtClean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NanumSquareOTF ExtraBold" charset="-127"/>
            </a:endParaRPr>
          </a:p>
        </p:txBody>
      </p:sp>
      <p:sp>
        <p:nvSpPr>
          <p:cNvPr id="6" name="직사각형 2"/>
          <p:cNvSpPr/>
          <p:nvPr/>
        </p:nvSpPr>
        <p:spPr>
          <a:xfrm>
            <a:off x="1" y="4114800"/>
            <a:ext cx="1571621" cy="1371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Ins="274320" rtlCol="0" anchor="ctr"/>
          <a:lstStyle/>
          <a:p>
            <a:pPr marL="342900" indent="-342900">
              <a:lnSpc>
                <a:spcPct val="150000"/>
              </a:lnSpc>
              <a:buFont typeface="+mj-lt"/>
              <a:buAutoNum type="arabicPeriod" startAt="3"/>
            </a:pPr>
            <a:r>
              <a:rPr lang="ko-KR" altLang="en-US" sz="1600" b="1" dirty="0" smtClean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anumSquareOTF ExtraBold" charset="-127"/>
              </a:rPr>
              <a:t>성장</a:t>
            </a:r>
          </a:p>
        </p:txBody>
      </p:sp>
      <p:sp>
        <p:nvSpPr>
          <p:cNvPr id="7" name="직사각형 2"/>
          <p:cNvSpPr/>
          <p:nvPr/>
        </p:nvSpPr>
        <p:spPr>
          <a:xfrm>
            <a:off x="4" y="5486400"/>
            <a:ext cx="1571621" cy="1371600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Ins="274320" rtlCol="0" anchor="ctr"/>
          <a:lstStyle/>
          <a:p>
            <a:pPr marL="342900" lvl="0" indent="-342900">
              <a:lnSpc>
                <a:spcPct val="150000"/>
              </a:lnSpc>
              <a:buFont typeface="+mj-lt"/>
              <a:buAutoNum type="arabicPeriod" startAt="4"/>
            </a:pPr>
            <a:r>
              <a:rPr lang="ko-KR" altLang="en-US" sz="1600" b="1" dirty="0" smtClean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anumSquareOTF ExtraBold" charset="-127"/>
              </a:rPr>
              <a:t>성장</a:t>
            </a:r>
            <a:r>
              <a:rPr lang="ko-KR" altLang="en-US" sz="1600" b="1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anumSquareOTF ExtraBold" charset="-127"/>
              </a:rPr>
              <a:t> </a:t>
            </a:r>
            <a:r>
              <a:rPr lang="ko-KR" altLang="en-US" sz="1600" b="1" dirty="0" smtClean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anumSquareOTF ExtraBold" charset="-127"/>
              </a:rPr>
              <a:t>및 비판</a:t>
            </a:r>
            <a:endParaRPr lang="ko-KR" altLang="en-US" sz="1600" b="1" dirty="0">
              <a:solidFill>
                <a:prstClr val="black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NanumSquareOTF ExtraBold" charset="-127"/>
            </a:endParaRPr>
          </a:p>
        </p:txBody>
      </p:sp>
      <p:sp>
        <p:nvSpPr>
          <p:cNvPr id="14" name="직사각형 2"/>
          <p:cNvSpPr/>
          <p:nvPr/>
        </p:nvSpPr>
        <p:spPr>
          <a:xfrm>
            <a:off x="0" y="0"/>
            <a:ext cx="1571621" cy="1371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Ins="274320" rtlCol="0" anchor="ctr"/>
          <a:lstStyle/>
          <a:p>
            <a:pPr>
              <a:lnSpc>
                <a:spcPct val="150000"/>
              </a:lnSpc>
            </a:pPr>
            <a:r>
              <a:rPr lang="en-US" altLang="ko-KR" sz="1600" b="1" dirty="0" smtClean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anumSquareOTF ExtraBold" charset="-127"/>
              </a:rPr>
              <a:t>0. </a:t>
            </a:r>
            <a:r>
              <a:rPr lang="ko-KR" altLang="en-US" sz="1600" b="1" dirty="0" smtClean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anumSquareOTF ExtraBold" charset="-127"/>
              </a:rPr>
              <a:t> 배경</a:t>
            </a:r>
          </a:p>
        </p:txBody>
      </p:sp>
      <p:sp>
        <p:nvSpPr>
          <p:cNvPr id="9" name="직사각형 2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7170" name="Picture 2" descr="https://as1.ftcdn.net/jpg/01/04/88/32/500_F_104883221_5she5tuAmWgafA7X0lQWtCw1CHOWb15W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00"/>
          <a:stretch/>
        </p:blipFill>
        <p:spPr bwMode="auto">
          <a:xfrm>
            <a:off x="4677499" y="2697827"/>
            <a:ext cx="3983507" cy="3836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5896263" y="2146300"/>
            <a:ext cx="1640609" cy="38541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028824" y="1230983"/>
            <a:ext cx="9876849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v"/>
            </a:pPr>
            <a:r>
              <a:rPr lang="ko-KR" altLang="en-US" b="1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서비스 모델</a:t>
            </a:r>
          </a:p>
          <a:p>
            <a:pPr marL="742950" lvl="1" indent="-285750">
              <a:lnSpc>
                <a:spcPct val="150000"/>
              </a:lnSpc>
              <a:buFont typeface="Arial" charset="0"/>
              <a:buChar char="•"/>
            </a:pP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빅데이터 광고 성과 분석 솔루션</a:t>
            </a:r>
          </a:p>
          <a:p>
            <a:pPr marL="742950" lvl="1" indent="-285750">
              <a:lnSpc>
                <a:spcPct val="150000"/>
              </a:lnSpc>
              <a:buFont typeface="Arial" charset="0"/>
              <a:buChar char="•"/>
            </a:pP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People-based Attribution and </a:t>
            </a:r>
            <a:r>
              <a:rPr lang="en-US" altLang="ko-KR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Omni-channel 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Campaign Analytics for </a:t>
            </a:r>
            <a:r>
              <a:rPr lang="en-US" altLang="ko-KR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Web and Mobile</a:t>
            </a:r>
            <a:endParaRPr lang="en-US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74262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9812" y="379414"/>
            <a:ext cx="9092515" cy="606423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n-US" altLang="ko-KR" sz="3200" b="1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1.2.</a:t>
            </a:r>
            <a:r>
              <a:rPr lang="ko-KR" altLang="en-US" sz="3200" b="1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비즈니스 모델</a:t>
            </a:r>
            <a:endParaRPr lang="en-US" sz="3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직사각형 2"/>
          <p:cNvSpPr/>
          <p:nvPr/>
        </p:nvSpPr>
        <p:spPr>
          <a:xfrm>
            <a:off x="1" y="1371600"/>
            <a:ext cx="1571621" cy="13716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Ins="274320" rtlCol="0" anchor="ctr"/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600" b="1" dirty="0" smtClean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anumSquareOTF ExtraBold" charset="-127"/>
              </a:rPr>
              <a:t>소개</a:t>
            </a:r>
          </a:p>
        </p:txBody>
      </p:sp>
      <p:sp>
        <p:nvSpPr>
          <p:cNvPr id="5" name="직사각형 2"/>
          <p:cNvSpPr/>
          <p:nvPr/>
        </p:nvSpPr>
        <p:spPr>
          <a:xfrm>
            <a:off x="1" y="2743200"/>
            <a:ext cx="1571621" cy="1371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Ins="274320" rtlCol="0" anchor="ctr"/>
          <a:lstStyle/>
          <a:p>
            <a:pPr marL="342900" indent="-342900">
              <a:lnSpc>
                <a:spcPct val="150000"/>
              </a:lnSpc>
              <a:buFont typeface="+mj-lt"/>
              <a:buAutoNum type="arabicPeriod" startAt="2"/>
            </a:pPr>
            <a:r>
              <a:rPr lang="ko-KR" altLang="en-US" sz="1600" b="1" dirty="0" smtClean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anumSquareOTF ExtraBold" charset="-127"/>
              </a:rPr>
              <a:t>기술</a:t>
            </a:r>
            <a:endParaRPr lang="en-US" altLang="ko-KR" sz="1600" b="1" dirty="0" smtClean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NanumSquareOTF ExtraBold" charset="-127"/>
            </a:endParaRPr>
          </a:p>
        </p:txBody>
      </p:sp>
      <p:sp>
        <p:nvSpPr>
          <p:cNvPr id="6" name="직사각형 2"/>
          <p:cNvSpPr/>
          <p:nvPr/>
        </p:nvSpPr>
        <p:spPr>
          <a:xfrm>
            <a:off x="1" y="4114800"/>
            <a:ext cx="1571621" cy="1371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Ins="274320" rtlCol="0" anchor="ctr"/>
          <a:lstStyle/>
          <a:p>
            <a:pPr marL="342900" indent="-342900">
              <a:lnSpc>
                <a:spcPct val="150000"/>
              </a:lnSpc>
              <a:buFont typeface="+mj-lt"/>
              <a:buAutoNum type="arabicPeriod" startAt="3"/>
            </a:pPr>
            <a:r>
              <a:rPr lang="ko-KR" altLang="en-US" sz="1600" b="1" dirty="0" smtClean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anumSquareOTF ExtraBold" charset="-127"/>
              </a:rPr>
              <a:t>성장</a:t>
            </a:r>
          </a:p>
        </p:txBody>
      </p:sp>
      <p:sp>
        <p:nvSpPr>
          <p:cNvPr id="7" name="직사각형 2"/>
          <p:cNvSpPr/>
          <p:nvPr/>
        </p:nvSpPr>
        <p:spPr>
          <a:xfrm>
            <a:off x="4" y="5486400"/>
            <a:ext cx="1571621" cy="1371600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Ins="274320" rtlCol="0" anchor="ctr"/>
          <a:lstStyle/>
          <a:p>
            <a:pPr marL="342900" lvl="0" indent="-342900">
              <a:lnSpc>
                <a:spcPct val="150000"/>
              </a:lnSpc>
              <a:buFont typeface="+mj-lt"/>
              <a:buAutoNum type="arabicPeriod" startAt="4"/>
            </a:pPr>
            <a:r>
              <a:rPr lang="ko-KR" altLang="en-US" sz="1600" b="1" dirty="0" smtClean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anumSquareOTF ExtraBold" charset="-127"/>
              </a:rPr>
              <a:t>성장</a:t>
            </a:r>
            <a:r>
              <a:rPr lang="ko-KR" altLang="en-US" sz="1600" b="1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anumSquareOTF ExtraBold" charset="-127"/>
              </a:rPr>
              <a:t> </a:t>
            </a:r>
            <a:r>
              <a:rPr lang="ko-KR" altLang="en-US" sz="1600" b="1" dirty="0" smtClean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anumSquareOTF ExtraBold" charset="-127"/>
              </a:rPr>
              <a:t>및 비판</a:t>
            </a:r>
            <a:endParaRPr lang="ko-KR" altLang="en-US" sz="1600" b="1" dirty="0">
              <a:solidFill>
                <a:prstClr val="black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NanumSquareOTF ExtraBold" charset="-127"/>
            </a:endParaRPr>
          </a:p>
        </p:txBody>
      </p:sp>
      <p:sp>
        <p:nvSpPr>
          <p:cNvPr id="14" name="직사각형 2"/>
          <p:cNvSpPr/>
          <p:nvPr/>
        </p:nvSpPr>
        <p:spPr>
          <a:xfrm>
            <a:off x="0" y="0"/>
            <a:ext cx="1571621" cy="1371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Ins="274320" rtlCol="0" anchor="ctr"/>
          <a:lstStyle/>
          <a:p>
            <a:pPr>
              <a:lnSpc>
                <a:spcPct val="150000"/>
              </a:lnSpc>
            </a:pPr>
            <a:r>
              <a:rPr lang="en-US" altLang="ko-KR" sz="1600" b="1" dirty="0" smtClean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anumSquareOTF ExtraBold" charset="-127"/>
              </a:rPr>
              <a:t>0. </a:t>
            </a:r>
            <a:r>
              <a:rPr lang="ko-KR" altLang="en-US" sz="1600" b="1" dirty="0" smtClean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anumSquareOTF ExtraBold" charset="-127"/>
              </a:rPr>
              <a:t> 배경</a:t>
            </a:r>
          </a:p>
        </p:txBody>
      </p:sp>
      <p:sp>
        <p:nvSpPr>
          <p:cNvPr id="9" name="직사각형 2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8194" name="Picture 2" descr="https://fiverr-res.cloudinary.com/images/t_main1,q_auto,f_auto/gigs/35547690/original/435833512fdcccb7752f3acad1938019302be889/create-and-optimise-adword-and-facebook-ad-campaig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6954" y="2846070"/>
            <a:ext cx="6924598" cy="3564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7333673" y="2146300"/>
            <a:ext cx="1384300" cy="38541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028824" y="1230983"/>
            <a:ext cx="9793721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v"/>
            </a:pPr>
            <a:r>
              <a:rPr lang="ko-KR" altLang="en-US" b="1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서비스 모델</a:t>
            </a:r>
          </a:p>
          <a:p>
            <a:pPr marL="742950" lvl="1" indent="-285750">
              <a:lnSpc>
                <a:spcPct val="150000"/>
              </a:lnSpc>
              <a:buFont typeface="Arial" charset="0"/>
              <a:buChar char="•"/>
            </a:pP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빅데이터 광고 성과 분석 솔루션</a:t>
            </a:r>
          </a:p>
          <a:p>
            <a:pPr marL="742950" lvl="1" indent="-285750">
              <a:lnSpc>
                <a:spcPct val="150000"/>
              </a:lnSpc>
              <a:buFont typeface="Arial" charset="0"/>
              <a:buChar char="•"/>
            </a:pP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People-based Attribution and Omni-channel </a:t>
            </a:r>
            <a:r>
              <a:rPr lang="en-US" altLang="ko-KR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Campaign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Analytics for Web and Mobile</a:t>
            </a:r>
            <a:endParaRPr 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71202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9812" y="379414"/>
            <a:ext cx="9092515" cy="606423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n-US" altLang="ko-KR" sz="3200" b="1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1.2.</a:t>
            </a:r>
            <a:r>
              <a:rPr lang="ko-KR" altLang="en-US" sz="3200" b="1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비즈니스 모델</a:t>
            </a:r>
            <a:endParaRPr lang="en-US" sz="3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직사각형 2"/>
          <p:cNvSpPr/>
          <p:nvPr/>
        </p:nvSpPr>
        <p:spPr>
          <a:xfrm>
            <a:off x="1" y="1371600"/>
            <a:ext cx="1571621" cy="13716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Ins="274320" rtlCol="0" anchor="ctr"/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600" b="1" dirty="0" smtClean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anumSquareOTF ExtraBold" charset="-127"/>
              </a:rPr>
              <a:t>소개</a:t>
            </a:r>
          </a:p>
        </p:txBody>
      </p:sp>
      <p:sp>
        <p:nvSpPr>
          <p:cNvPr id="5" name="직사각형 2"/>
          <p:cNvSpPr/>
          <p:nvPr/>
        </p:nvSpPr>
        <p:spPr>
          <a:xfrm>
            <a:off x="1" y="2743200"/>
            <a:ext cx="1571621" cy="1371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Ins="274320" rtlCol="0" anchor="ctr"/>
          <a:lstStyle/>
          <a:p>
            <a:pPr marL="342900" indent="-342900">
              <a:lnSpc>
                <a:spcPct val="150000"/>
              </a:lnSpc>
              <a:buFont typeface="+mj-lt"/>
              <a:buAutoNum type="arabicPeriod" startAt="2"/>
            </a:pPr>
            <a:r>
              <a:rPr lang="ko-KR" altLang="en-US" sz="1600" b="1" dirty="0" smtClean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anumSquareOTF ExtraBold" charset="-127"/>
              </a:rPr>
              <a:t>기술</a:t>
            </a:r>
            <a:endParaRPr lang="en-US" altLang="ko-KR" sz="1600" b="1" dirty="0" smtClean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NanumSquareOTF ExtraBold" charset="-127"/>
            </a:endParaRPr>
          </a:p>
        </p:txBody>
      </p:sp>
      <p:sp>
        <p:nvSpPr>
          <p:cNvPr id="6" name="직사각형 2"/>
          <p:cNvSpPr/>
          <p:nvPr/>
        </p:nvSpPr>
        <p:spPr>
          <a:xfrm>
            <a:off x="1" y="4114800"/>
            <a:ext cx="1571621" cy="1371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Ins="274320" rtlCol="0" anchor="ctr"/>
          <a:lstStyle/>
          <a:p>
            <a:pPr marL="342900" indent="-342900">
              <a:lnSpc>
                <a:spcPct val="150000"/>
              </a:lnSpc>
              <a:buFont typeface="+mj-lt"/>
              <a:buAutoNum type="arabicPeriod" startAt="3"/>
            </a:pPr>
            <a:r>
              <a:rPr lang="ko-KR" altLang="en-US" sz="1600" b="1" dirty="0" smtClean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anumSquareOTF ExtraBold" charset="-127"/>
              </a:rPr>
              <a:t>성장</a:t>
            </a:r>
          </a:p>
        </p:txBody>
      </p:sp>
      <p:sp>
        <p:nvSpPr>
          <p:cNvPr id="14" name="직사각형 2"/>
          <p:cNvSpPr/>
          <p:nvPr/>
        </p:nvSpPr>
        <p:spPr>
          <a:xfrm>
            <a:off x="0" y="0"/>
            <a:ext cx="1571621" cy="1371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Ins="274320" rtlCol="0" anchor="ctr"/>
          <a:lstStyle/>
          <a:p>
            <a:pPr>
              <a:lnSpc>
                <a:spcPct val="150000"/>
              </a:lnSpc>
            </a:pPr>
            <a:r>
              <a:rPr lang="en-US" altLang="ko-KR" sz="1600" b="1" dirty="0" smtClean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anumSquareOTF ExtraBold" charset="-127"/>
              </a:rPr>
              <a:t>0. </a:t>
            </a:r>
            <a:r>
              <a:rPr lang="ko-KR" altLang="en-US" sz="1600" b="1" dirty="0" smtClean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anumSquareOTF ExtraBold" charset="-127"/>
              </a:rPr>
              <a:t> 배경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028824" y="1230983"/>
            <a:ext cx="9280859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v"/>
            </a:pPr>
            <a:r>
              <a:rPr lang="ko-KR" altLang="en-US" b="1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서비스 모델</a:t>
            </a:r>
          </a:p>
          <a:p>
            <a:pPr marL="742950" lvl="1" indent="-285750">
              <a:lnSpc>
                <a:spcPct val="150000"/>
              </a:lnSpc>
              <a:buFont typeface="Arial" charset="0"/>
              <a:buChar char="•"/>
            </a:pP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빅데이터 광고 성과 분석 솔루션</a:t>
            </a:r>
          </a:p>
          <a:p>
            <a:pPr marL="742950" lvl="1" indent="-285750">
              <a:lnSpc>
                <a:spcPct val="150000"/>
              </a:lnSpc>
              <a:buFont typeface="Arial" charset="0"/>
              <a:buChar char="•"/>
            </a:pP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People-based Attribution and Omni-channel Campaign Analytics for Web and Mobile</a:t>
            </a:r>
            <a:endParaRPr lang="ko-KR" altLang="en-US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2">
              <a:lnSpc>
                <a:spcPct val="150000"/>
              </a:lnSpc>
            </a:pP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  <a:sym typeface="Wingdings"/>
              </a:rPr>
              <a:t> </a:t>
            </a:r>
            <a:r>
              <a:rPr lang="en-US" altLang="ko-KR" i="1" dirty="0" smtClean="0">
                <a:latin typeface="나눔스퀘어" panose="020B0600000101010101" pitchFamily="50" charset="-127"/>
                <a:ea typeface="나눔스퀘어" panose="020B0600000101010101" pitchFamily="50" charset="-127"/>
                <a:sym typeface="Wingdings"/>
              </a:rPr>
              <a:t>“</a:t>
            </a:r>
            <a:r>
              <a:rPr lang="ko-KR" altLang="en-US" i="1" dirty="0" smtClean="0">
                <a:latin typeface="나눔스퀘어" panose="020B0600000101010101" pitchFamily="50" charset="-127"/>
                <a:ea typeface="나눔스퀘어" panose="020B0600000101010101" pitchFamily="50" charset="-127"/>
                <a:sym typeface="Wingdings"/>
              </a:rPr>
              <a:t>웹</a:t>
            </a:r>
            <a:r>
              <a:rPr lang="en-US" altLang="ko-KR" i="1" dirty="0" smtClean="0">
                <a:latin typeface="나눔스퀘어" panose="020B0600000101010101" pitchFamily="50" charset="-127"/>
                <a:ea typeface="나눔스퀘어" panose="020B0600000101010101" pitchFamily="50" charset="-127"/>
                <a:sym typeface="Wingdings"/>
              </a:rPr>
              <a:t>,</a:t>
            </a:r>
            <a:r>
              <a:rPr lang="ko-KR" altLang="en-US" i="1" dirty="0" smtClean="0">
                <a:latin typeface="나눔스퀘어" panose="020B0600000101010101" pitchFamily="50" charset="-127"/>
                <a:ea typeface="나눔스퀘어" panose="020B0600000101010101" pitchFamily="50" charset="-127"/>
                <a:sym typeface="Wingdings"/>
              </a:rPr>
              <a:t> 앱 </a:t>
            </a:r>
            <a:r>
              <a:rPr lang="ko-KR" altLang="en-US" i="1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등 다양한 채널에서의 광고 관련 데이터로부터 </a:t>
            </a:r>
            <a:br>
              <a:rPr lang="ko-KR" altLang="en-US" i="1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ko-KR" altLang="en-US" i="1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 사람을 기준으로 기여도를 분석</a:t>
            </a:r>
            <a:r>
              <a:rPr lang="en-US" altLang="ko-KR" i="1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”</a:t>
            </a:r>
            <a:endParaRPr lang="ko-KR" altLang="en-US" i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200150" lvl="2" indent="-285750">
              <a:lnSpc>
                <a:spcPct val="150000"/>
              </a:lnSpc>
              <a:buFont typeface="Arial" charset="0"/>
              <a:buChar char="•"/>
            </a:pPr>
            <a:endParaRPr 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" name="직사각형 2"/>
          <p:cNvSpPr/>
          <p:nvPr/>
        </p:nvSpPr>
        <p:spPr>
          <a:xfrm>
            <a:off x="4" y="5486400"/>
            <a:ext cx="1571621" cy="1371600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Ins="274320" rtlCol="0" anchor="ctr"/>
          <a:lstStyle/>
          <a:p>
            <a:pPr marL="342900" lvl="0" indent="-342900">
              <a:lnSpc>
                <a:spcPct val="150000"/>
              </a:lnSpc>
              <a:buFont typeface="+mj-lt"/>
              <a:buAutoNum type="arabicPeriod" startAt="4"/>
            </a:pPr>
            <a:r>
              <a:rPr lang="ko-KR" altLang="en-US" sz="1600" b="1" dirty="0" smtClean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anumSquareOTF ExtraBold" charset="-127"/>
              </a:rPr>
              <a:t>전망 및 비판</a:t>
            </a:r>
            <a:endParaRPr lang="ko-KR" altLang="en-US" sz="1600" b="1" dirty="0">
              <a:solidFill>
                <a:prstClr val="black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NanumSquareOTF ExtraBold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446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9812" y="379414"/>
            <a:ext cx="9092515" cy="606423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n-US" altLang="ko-KR" sz="3200" b="1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1.2.</a:t>
            </a:r>
            <a:r>
              <a:rPr lang="ko-KR" altLang="en-US" sz="3200" b="1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비즈니스 모델</a:t>
            </a:r>
            <a:endParaRPr lang="en-US" sz="3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직사각형 2"/>
          <p:cNvSpPr/>
          <p:nvPr/>
        </p:nvSpPr>
        <p:spPr>
          <a:xfrm>
            <a:off x="1" y="1371600"/>
            <a:ext cx="1571621" cy="13716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Ins="274320" rtlCol="0" anchor="ctr"/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600" b="1" dirty="0" smtClean="0">
                <a:solidFill>
                  <a:schemeClr val="tx1"/>
                </a:solidFill>
                <a:latin typeface="NanumSquareOTF ExtraBold" charset="-127"/>
                <a:ea typeface="NanumSquareOTF ExtraBold" charset="-127"/>
                <a:cs typeface="NanumSquareOTF ExtraBold" charset="-127"/>
              </a:rPr>
              <a:t>소개</a:t>
            </a:r>
          </a:p>
        </p:txBody>
      </p:sp>
      <p:sp>
        <p:nvSpPr>
          <p:cNvPr id="5" name="직사각형 2"/>
          <p:cNvSpPr/>
          <p:nvPr/>
        </p:nvSpPr>
        <p:spPr>
          <a:xfrm>
            <a:off x="1" y="2743200"/>
            <a:ext cx="1571621" cy="1371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Ins="274320" rtlCol="0" anchor="ctr"/>
          <a:lstStyle/>
          <a:p>
            <a:pPr marL="342900" indent="-342900">
              <a:lnSpc>
                <a:spcPct val="150000"/>
              </a:lnSpc>
              <a:buFont typeface="+mj-lt"/>
              <a:buAutoNum type="arabicPeriod" startAt="2"/>
            </a:pPr>
            <a:r>
              <a:rPr lang="ko-KR" altLang="en-US" sz="1600" b="1" dirty="0" smtClean="0">
                <a:solidFill>
                  <a:schemeClr val="tx1"/>
                </a:solidFill>
                <a:latin typeface="NanumSquareOTF ExtraBold" charset="-127"/>
                <a:ea typeface="NanumSquareOTF ExtraBold" charset="-127"/>
                <a:cs typeface="NanumSquareOTF ExtraBold" charset="-127"/>
              </a:rPr>
              <a:t>기술</a:t>
            </a:r>
            <a:endParaRPr lang="en-US" altLang="ko-KR" sz="1600" b="1" dirty="0" smtClean="0">
              <a:solidFill>
                <a:schemeClr val="tx1"/>
              </a:solidFill>
              <a:latin typeface="NanumSquareOTF ExtraBold" charset="-127"/>
              <a:ea typeface="NanumSquareOTF ExtraBold" charset="-127"/>
              <a:cs typeface="NanumSquareOTF ExtraBold" charset="-127"/>
            </a:endParaRPr>
          </a:p>
        </p:txBody>
      </p:sp>
      <p:sp>
        <p:nvSpPr>
          <p:cNvPr id="6" name="직사각형 2"/>
          <p:cNvSpPr/>
          <p:nvPr/>
        </p:nvSpPr>
        <p:spPr>
          <a:xfrm>
            <a:off x="1" y="4114800"/>
            <a:ext cx="1571621" cy="1371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Ins="274320" rtlCol="0" anchor="ctr"/>
          <a:lstStyle/>
          <a:p>
            <a:pPr marL="342900" indent="-342900">
              <a:lnSpc>
                <a:spcPct val="150000"/>
              </a:lnSpc>
              <a:buFont typeface="+mj-lt"/>
              <a:buAutoNum type="arabicPeriod" startAt="3"/>
            </a:pPr>
            <a:r>
              <a:rPr lang="ko-KR" altLang="en-US" sz="1600" b="1" dirty="0" smtClean="0">
                <a:solidFill>
                  <a:schemeClr val="tx1"/>
                </a:solidFill>
                <a:latin typeface="NanumSquareOTF ExtraBold" charset="-127"/>
                <a:ea typeface="NanumSquareOTF ExtraBold" charset="-127"/>
                <a:cs typeface="NanumSquareOTF ExtraBold" charset="-127"/>
              </a:rPr>
              <a:t>성장</a:t>
            </a:r>
          </a:p>
        </p:txBody>
      </p:sp>
      <p:sp>
        <p:nvSpPr>
          <p:cNvPr id="14" name="직사각형 2"/>
          <p:cNvSpPr/>
          <p:nvPr/>
        </p:nvSpPr>
        <p:spPr>
          <a:xfrm>
            <a:off x="0" y="0"/>
            <a:ext cx="1571621" cy="1371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Ins="274320" rtlCol="0" anchor="ctr"/>
          <a:lstStyle/>
          <a:p>
            <a:pPr>
              <a:lnSpc>
                <a:spcPct val="150000"/>
              </a:lnSpc>
            </a:pPr>
            <a:r>
              <a:rPr lang="en-US" altLang="ko-KR" sz="1600" b="1" dirty="0" smtClean="0">
                <a:solidFill>
                  <a:schemeClr val="tx1"/>
                </a:solidFill>
                <a:latin typeface="NanumSquareOTF ExtraBold" charset="-127"/>
                <a:ea typeface="NanumSquareOTF ExtraBold" charset="-127"/>
                <a:cs typeface="NanumSquareOTF ExtraBold" charset="-127"/>
              </a:rPr>
              <a:t>0. </a:t>
            </a:r>
            <a:r>
              <a:rPr lang="ko-KR" altLang="en-US" sz="1600" b="1" dirty="0" smtClean="0">
                <a:solidFill>
                  <a:schemeClr val="tx1"/>
                </a:solidFill>
                <a:latin typeface="NanumSquareOTF ExtraBold" charset="-127"/>
                <a:ea typeface="NanumSquareOTF ExtraBold" charset="-127"/>
                <a:cs typeface="NanumSquareOTF ExtraBold" charset="-127"/>
              </a:rPr>
              <a:t> 배경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028824" y="1230983"/>
            <a:ext cx="9718676" cy="4662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v"/>
            </a:pPr>
            <a:r>
              <a:rPr lang="ko-KR" altLang="en-US" b="1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수익 모델</a:t>
            </a:r>
          </a:p>
          <a:p>
            <a:pPr marL="742950" lvl="1" indent="-285750">
              <a:lnSpc>
                <a:spcPct val="150000"/>
              </a:lnSpc>
              <a:buFont typeface="Arial" charset="0"/>
              <a:buChar char="•"/>
            </a:pPr>
            <a:r>
              <a:rPr lang="en-US" altLang="ko-KR" b="1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B2B (business-to-business)</a:t>
            </a:r>
          </a:p>
          <a:p>
            <a:pPr marL="1200150" lvl="2" indent="-285750">
              <a:lnSpc>
                <a:spcPct val="150000"/>
              </a:lnSpc>
              <a:buFont typeface="Arial" charset="0"/>
              <a:buChar char="•"/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이베이코리아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우아한형제들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GS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홈쇼핑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10×10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등을 고객으로 확보</a:t>
            </a:r>
          </a:p>
          <a:p>
            <a:pPr marL="1200150" lvl="2" indent="-285750">
              <a:lnSpc>
                <a:spcPct val="150000"/>
              </a:lnSpc>
              <a:buFont typeface="Arial" charset="0"/>
              <a:buChar char="•"/>
            </a:pP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200150" lvl="2" indent="-285750">
              <a:lnSpc>
                <a:spcPct val="150000"/>
              </a:lnSpc>
              <a:buFont typeface="Arial" charset="0"/>
              <a:buChar char="•"/>
            </a:pPr>
            <a:endParaRPr lang="ko-KR" altLang="en-US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200150" lvl="2" indent="-285750">
              <a:lnSpc>
                <a:spcPct val="150000"/>
              </a:lnSpc>
              <a:buFont typeface="Arial" charset="0"/>
              <a:buChar char="•"/>
            </a:pP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200150" lvl="2" indent="-285750">
              <a:lnSpc>
                <a:spcPct val="150000"/>
              </a:lnSpc>
              <a:buFont typeface="Arial" charset="0"/>
              <a:buChar char="•"/>
            </a:pPr>
            <a:endParaRPr lang="ko-KR" altLang="en-US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200150" lvl="2" indent="-285750">
              <a:lnSpc>
                <a:spcPct val="150000"/>
              </a:lnSpc>
              <a:buFont typeface="Arial" charset="0"/>
              <a:buChar char="•"/>
            </a:pP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Arial" charset="0"/>
              <a:buChar char="•"/>
            </a:pPr>
            <a:endParaRPr lang="ko-KR" altLang="en-US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Arial" charset="0"/>
              <a:buChar char="•"/>
            </a:pPr>
            <a:r>
              <a:rPr lang="en-US" b="1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Freemium</a:t>
            </a:r>
            <a:r>
              <a:rPr 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(Free + Premium)</a:t>
            </a:r>
          </a:p>
          <a:p>
            <a:pPr marL="742950" lvl="1" indent="-285750">
              <a:lnSpc>
                <a:spcPct val="150000"/>
              </a:lnSpc>
              <a:buFont typeface="Arial" charset="0"/>
              <a:buChar char="•"/>
            </a:pPr>
            <a:r>
              <a:rPr lang="en-US" b="1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Daily Active User (DAU)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 따른 </a:t>
            </a:r>
            <a:r>
              <a:rPr lang="ko-KR" altLang="en-US" b="1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가격차별</a:t>
            </a:r>
            <a:endParaRPr lang="en-US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5" name="직사각형 2"/>
          <p:cNvSpPr/>
          <p:nvPr/>
        </p:nvSpPr>
        <p:spPr>
          <a:xfrm>
            <a:off x="4" y="5486400"/>
            <a:ext cx="1571621" cy="1371600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Ins="274320" rtlCol="0" anchor="ctr"/>
          <a:lstStyle/>
          <a:p>
            <a:pPr marL="342900" lvl="0" indent="-342900">
              <a:lnSpc>
                <a:spcPct val="150000"/>
              </a:lnSpc>
              <a:buFont typeface="+mj-lt"/>
              <a:buAutoNum type="arabicPeriod" startAt="4"/>
            </a:pPr>
            <a:r>
              <a:rPr lang="ko-KR" altLang="en-US" sz="1600" b="1" dirty="0" smtClean="0">
                <a:solidFill>
                  <a:prstClr val="black"/>
                </a:solidFill>
                <a:latin typeface="NanumSquareOTF ExtraBold" charset="-127"/>
                <a:ea typeface="NanumSquareOTF ExtraBold" charset="-127"/>
                <a:cs typeface="NanumSquareOTF ExtraBold" charset="-127"/>
              </a:rPr>
              <a:t>전망 및 비판</a:t>
            </a:r>
            <a:endParaRPr lang="ko-KR" altLang="en-US" sz="1600" b="1" dirty="0">
              <a:solidFill>
                <a:prstClr val="black"/>
              </a:solidFill>
              <a:latin typeface="NanumSquareOTF ExtraBold" charset="-127"/>
              <a:ea typeface="NanumSquareOTF ExtraBold" charset="-127"/>
              <a:cs typeface="NanumSquareOTF ExtraBold" charset="-127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3225800" y="2743200"/>
            <a:ext cx="1790700" cy="179070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ko-KR" altLang="en-US" dirty="0" smtClean="0"/>
              <a:t>국내</a:t>
            </a:r>
          </a:p>
          <a:p>
            <a:pPr algn="ctr"/>
            <a:r>
              <a:rPr lang="en-US" altLang="ko-KR" dirty="0" smtClean="0"/>
              <a:t>300</a:t>
            </a:r>
            <a:r>
              <a:rPr lang="ko-KR" altLang="en-US" dirty="0" smtClean="0"/>
              <a:t>여 업체</a:t>
            </a:r>
          </a:p>
        </p:txBody>
      </p:sp>
      <p:sp>
        <p:nvSpPr>
          <p:cNvPr id="17" name="Oval 16"/>
          <p:cNvSpPr/>
          <p:nvPr/>
        </p:nvSpPr>
        <p:spPr>
          <a:xfrm>
            <a:off x="5257800" y="2743200"/>
            <a:ext cx="1790700" cy="179070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ko-KR" altLang="en-US" dirty="0" smtClean="0"/>
              <a:t>누적 </a:t>
            </a:r>
          </a:p>
          <a:p>
            <a:pPr algn="ctr"/>
            <a:r>
              <a:rPr lang="en-US" altLang="ko-KR" dirty="0" smtClean="0"/>
              <a:t>5</a:t>
            </a:r>
            <a:r>
              <a:rPr lang="ko-KR" altLang="en-US" dirty="0" smtClean="0"/>
              <a:t>천만 대</a:t>
            </a:r>
          </a:p>
          <a:p>
            <a:pPr algn="ctr"/>
            <a:r>
              <a:rPr lang="ko-KR" altLang="en-US" dirty="0" smtClean="0"/>
              <a:t>디바이스</a:t>
            </a:r>
          </a:p>
        </p:txBody>
      </p:sp>
      <p:sp>
        <p:nvSpPr>
          <p:cNvPr id="18" name="Oval 17"/>
          <p:cNvSpPr/>
          <p:nvPr/>
        </p:nvSpPr>
        <p:spPr>
          <a:xfrm>
            <a:off x="7302500" y="2743200"/>
            <a:ext cx="1790700" cy="179070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ko-KR" altLang="en-US" dirty="0" smtClean="0"/>
              <a:t>월간 </a:t>
            </a:r>
          </a:p>
          <a:p>
            <a:pPr algn="ctr"/>
            <a:r>
              <a:rPr lang="en-US" altLang="ko-KR" dirty="0" smtClean="0"/>
              <a:t>1,500</a:t>
            </a:r>
            <a:r>
              <a:rPr lang="ko-KR" altLang="en-US" dirty="0" smtClean="0"/>
              <a:t>만 대</a:t>
            </a:r>
          </a:p>
          <a:p>
            <a:pPr algn="ctr"/>
            <a:r>
              <a:rPr lang="ko-KR" altLang="en-US" dirty="0" smtClean="0"/>
              <a:t>디바이스</a:t>
            </a:r>
          </a:p>
        </p:txBody>
      </p:sp>
    </p:spTree>
    <p:extLst>
      <p:ext uri="{BB962C8B-B14F-4D97-AF65-F5344CB8AC3E}">
        <p14:creationId xmlns:p14="http://schemas.microsoft.com/office/powerpoint/2010/main" val="294954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llow handled scissors beside brown paper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462"/>
          <a:stretch/>
        </p:blipFill>
        <p:spPr bwMode="auto">
          <a:xfrm>
            <a:off x="0" y="0"/>
            <a:ext cx="12192000" cy="6884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08200" y="540326"/>
            <a:ext cx="9765146" cy="3231574"/>
          </a:xfrm>
        </p:spPr>
        <p:txBody>
          <a:bodyPr anchor="ctr">
            <a:normAutofit/>
          </a:bodyPr>
          <a:lstStyle/>
          <a:p>
            <a:pPr algn="r"/>
            <a:r>
              <a:rPr lang="ko-KR" altLang="en-US" sz="48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사무실에 금빛 물건이 많은 이유</a:t>
            </a:r>
            <a:r>
              <a:rPr lang="en-US" altLang="ko-KR" sz="48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?</a:t>
            </a:r>
            <a:r>
              <a:rPr lang="ko-KR" altLang="en-US" sz="48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/>
            </a:r>
            <a:br>
              <a:rPr lang="ko-KR" altLang="en-US" sz="48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sz="48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/>
            </a:r>
            <a:br>
              <a:rPr lang="en-US" altLang="ko-KR" sz="48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sz="4800" b="1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Data Mining</a:t>
            </a:r>
            <a:br>
              <a:rPr lang="en-US" altLang="ko-KR" sz="4800" b="1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sz="28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finding the </a:t>
            </a:r>
            <a:r>
              <a:rPr lang="en-US" altLang="ko-KR" sz="2800" b="1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gold</a:t>
            </a:r>
            <a:r>
              <a:rPr lang="en-US" altLang="ko-KR" sz="28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in data out of ore in its entirety</a:t>
            </a:r>
            <a:endParaRPr lang="en-US" sz="3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8555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9812" y="379414"/>
            <a:ext cx="9092515" cy="606423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n-US" altLang="ko-KR" sz="3200" b="1" dirty="0" smtClean="0">
                <a:latin typeface="+mn-ea"/>
                <a:ea typeface="+mn-ea"/>
              </a:rPr>
              <a:t>2.0.</a:t>
            </a:r>
            <a:r>
              <a:rPr lang="ko-KR" altLang="en-US" sz="3200" b="1" dirty="0" smtClean="0">
                <a:latin typeface="+mn-ea"/>
                <a:ea typeface="+mn-ea"/>
              </a:rPr>
              <a:t> 데이터 파이프라인</a:t>
            </a:r>
            <a:endParaRPr lang="en-US" sz="3200" dirty="0">
              <a:latin typeface="+mn-ea"/>
              <a:ea typeface="+mn-ea"/>
            </a:endParaRPr>
          </a:p>
        </p:txBody>
      </p:sp>
      <p:sp>
        <p:nvSpPr>
          <p:cNvPr id="4" name="직사각형 2"/>
          <p:cNvSpPr/>
          <p:nvPr/>
        </p:nvSpPr>
        <p:spPr>
          <a:xfrm>
            <a:off x="1" y="1371600"/>
            <a:ext cx="1571621" cy="1371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Ins="274320" rtlCol="0" anchor="ctr"/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600" b="1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NanumSquareOTF ExtraBold" charset="-127"/>
              </a:rPr>
              <a:t>소개</a:t>
            </a:r>
          </a:p>
        </p:txBody>
      </p:sp>
      <p:sp>
        <p:nvSpPr>
          <p:cNvPr id="5" name="직사각형 2"/>
          <p:cNvSpPr/>
          <p:nvPr/>
        </p:nvSpPr>
        <p:spPr>
          <a:xfrm>
            <a:off x="1" y="2743200"/>
            <a:ext cx="1571621" cy="13716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Ins="274320" rtlCol="0" anchor="ctr"/>
          <a:lstStyle/>
          <a:p>
            <a:pPr marL="342900" indent="-342900">
              <a:lnSpc>
                <a:spcPct val="150000"/>
              </a:lnSpc>
              <a:buFont typeface="+mj-lt"/>
              <a:buAutoNum type="arabicPeriod" startAt="2"/>
            </a:pPr>
            <a:r>
              <a:rPr lang="ko-KR" altLang="en-US" sz="1600" b="1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NanumSquareOTF ExtraBold" charset="-127"/>
              </a:rPr>
              <a:t>기술</a:t>
            </a:r>
            <a:endParaRPr lang="en-US" altLang="ko-KR" sz="1600" b="1" dirty="0" smtClean="0">
              <a:solidFill>
                <a:schemeClr val="tx1"/>
              </a:solidFill>
              <a:latin typeface="나눔스퀘어OTF" panose="020B0600000101010101" pitchFamily="34" charset="-127"/>
              <a:ea typeface="나눔스퀘어OTF" panose="020B0600000101010101" pitchFamily="34" charset="-127"/>
              <a:cs typeface="NanumSquareOTF ExtraBold" charset="-127"/>
            </a:endParaRPr>
          </a:p>
        </p:txBody>
      </p:sp>
      <p:sp>
        <p:nvSpPr>
          <p:cNvPr id="6" name="직사각형 2"/>
          <p:cNvSpPr/>
          <p:nvPr/>
        </p:nvSpPr>
        <p:spPr>
          <a:xfrm>
            <a:off x="1" y="4114800"/>
            <a:ext cx="1571621" cy="1371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Ins="274320" rtlCol="0" anchor="ctr"/>
          <a:lstStyle/>
          <a:p>
            <a:pPr marL="342900" indent="-342900">
              <a:lnSpc>
                <a:spcPct val="150000"/>
              </a:lnSpc>
              <a:buFont typeface="+mj-lt"/>
              <a:buAutoNum type="arabicPeriod" startAt="3"/>
            </a:pPr>
            <a:r>
              <a:rPr lang="ko-KR" altLang="en-US" sz="1600" b="1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NanumSquareOTF ExtraBold" charset="-127"/>
              </a:rPr>
              <a:t>성장</a:t>
            </a:r>
          </a:p>
        </p:txBody>
      </p:sp>
      <p:sp>
        <p:nvSpPr>
          <p:cNvPr id="14" name="직사각형 2"/>
          <p:cNvSpPr/>
          <p:nvPr/>
        </p:nvSpPr>
        <p:spPr>
          <a:xfrm>
            <a:off x="0" y="0"/>
            <a:ext cx="1571621" cy="1371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Ins="274320" rtlCol="0" anchor="ctr"/>
          <a:lstStyle/>
          <a:p>
            <a:pPr>
              <a:lnSpc>
                <a:spcPct val="150000"/>
              </a:lnSpc>
            </a:pPr>
            <a:r>
              <a:rPr lang="en-US" altLang="ko-KR" sz="1600" b="1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NanumSquareOTF ExtraBold" charset="-127"/>
              </a:rPr>
              <a:t>0. </a:t>
            </a:r>
            <a:r>
              <a:rPr lang="ko-KR" altLang="en-US" sz="1600" b="1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NanumSquareOTF ExtraBold" charset="-127"/>
              </a:rPr>
              <a:t> 배경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1889812" y="1177864"/>
            <a:ext cx="9750749" cy="1197036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lnSpc>
                <a:spcPct val="150000"/>
              </a:lnSpc>
            </a:pPr>
            <a:r>
              <a:rPr lang="en-US" altLang="ko-KR" sz="1700" b="1" dirty="0" smtClean="0">
                <a:solidFill>
                  <a:schemeClr val="accent1">
                    <a:lumMod val="7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NanumSquareOTF ExtraBold" charset="-127"/>
              </a:rPr>
              <a:t>2.1.</a:t>
            </a:r>
            <a:r>
              <a:rPr lang="ko-KR" altLang="en-US" sz="1700" b="1" dirty="0" smtClean="0">
                <a:solidFill>
                  <a:schemeClr val="accent1">
                    <a:lumMod val="7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NanumSquareOTF ExtraBold" charset="-127"/>
              </a:rPr>
              <a:t> 데이터 수집</a:t>
            </a:r>
          </a:p>
          <a:p>
            <a:pPr marL="742950" lvl="1" indent="-285750">
              <a:lnSpc>
                <a:spcPct val="150000"/>
              </a:lnSpc>
              <a:buFont typeface="Arial" charset="0"/>
              <a:buChar char="•"/>
            </a:pPr>
            <a:r>
              <a:rPr lang="ko-KR" altLang="en-US" sz="1600" b="1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NanumSquareOTF" charset="-127"/>
              </a:rPr>
              <a:t>딥링크 기술을 이용한 웹앱 통합 트래킹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1889811" y="2566927"/>
            <a:ext cx="9750749" cy="1510507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lnSpc>
                <a:spcPct val="150000"/>
              </a:lnSpc>
            </a:pPr>
            <a:r>
              <a:rPr lang="en-US" altLang="ko-KR" sz="1700" b="1" dirty="0" smtClean="0">
                <a:solidFill>
                  <a:schemeClr val="accent1">
                    <a:lumMod val="7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NanumSquareOTF ExtraBold" charset="-127"/>
              </a:rPr>
              <a:t>2.2.</a:t>
            </a:r>
            <a:r>
              <a:rPr lang="ko-KR" altLang="en-US" sz="1700" b="1" dirty="0" smtClean="0">
                <a:solidFill>
                  <a:schemeClr val="accent1">
                    <a:lumMod val="7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NanumSquareOTF ExtraBold" charset="-127"/>
              </a:rPr>
              <a:t> 데이터 처리</a:t>
            </a:r>
          </a:p>
          <a:p>
            <a:pPr marL="742950" lvl="1" indent="-285750">
              <a:lnSpc>
                <a:spcPct val="150000"/>
              </a:lnSpc>
              <a:buFont typeface="Arial" charset="0"/>
              <a:buChar char="•"/>
            </a:pPr>
            <a:r>
              <a:rPr lang="ko-KR" altLang="en-US" sz="1600" b="1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NanumSquareOTF" charset="-127"/>
              </a:rPr>
              <a:t>빠르고 안정적인 데이터 </a:t>
            </a:r>
            <a:r>
              <a:rPr lang="ko-KR" altLang="en-US" sz="1600" b="1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NanumSquareOTF" charset="-127"/>
              </a:rPr>
              <a:t>관리</a:t>
            </a:r>
          </a:p>
          <a:p>
            <a:pPr marL="742950" lvl="1" indent="-285750">
              <a:lnSpc>
                <a:spcPct val="150000"/>
              </a:lnSpc>
              <a:buFont typeface="Arial" charset="0"/>
              <a:buChar char="•"/>
            </a:pPr>
            <a:r>
              <a:rPr lang="ko-KR" altLang="en-US" sz="1600" b="1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NanumSquareOTF" charset="-127"/>
              </a:rPr>
              <a:t>정확도 높은 대용량 데이터 분석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1889811" y="4269461"/>
            <a:ext cx="9750749" cy="114941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lnSpc>
                <a:spcPct val="150000"/>
              </a:lnSpc>
            </a:pPr>
            <a:r>
              <a:rPr lang="en-US" altLang="ko-KR" sz="1700" b="1" dirty="0" smtClean="0">
                <a:solidFill>
                  <a:schemeClr val="accent1">
                    <a:lumMod val="7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NanumSquareOTF ExtraBold" charset="-127"/>
              </a:rPr>
              <a:t>2.3.</a:t>
            </a:r>
            <a:r>
              <a:rPr lang="ko-KR" altLang="en-US" sz="1700" b="1" dirty="0" smtClean="0">
                <a:solidFill>
                  <a:schemeClr val="accent1">
                    <a:lumMod val="7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NanumSquareOTF ExtraBold" charset="-127"/>
              </a:rPr>
              <a:t> 데이터 제공</a:t>
            </a:r>
          </a:p>
          <a:p>
            <a:pPr marL="742950" lvl="1" indent="-285750">
              <a:lnSpc>
                <a:spcPct val="150000"/>
              </a:lnSpc>
              <a:buFont typeface="Arial" charset="0"/>
              <a:buChar char="•"/>
            </a:pPr>
            <a:r>
              <a:rPr lang="ko-KR" altLang="en-US" sz="1600" b="1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NanumSquareOTF" charset="-127"/>
              </a:rPr>
              <a:t>유용한 인사이트 리포트</a:t>
            </a:r>
            <a:endParaRPr lang="ko-KR" altLang="en-US" sz="1600" b="1" dirty="0" smtClean="0">
              <a:solidFill>
                <a:schemeClr val="tx1"/>
              </a:solidFill>
              <a:latin typeface="나눔스퀘어OTF" panose="020B0600000101010101" pitchFamily="34" charset="-127"/>
              <a:ea typeface="나눔스퀘어OTF" panose="020B0600000101010101" pitchFamily="34" charset="-127"/>
              <a:cs typeface="NanumSquareOTF" charset="-127"/>
            </a:endParaRPr>
          </a:p>
        </p:txBody>
      </p:sp>
      <p:sp>
        <p:nvSpPr>
          <p:cNvPr id="12" name="직사각형 2"/>
          <p:cNvSpPr/>
          <p:nvPr/>
        </p:nvSpPr>
        <p:spPr>
          <a:xfrm>
            <a:off x="4" y="5486400"/>
            <a:ext cx="1571621" cy="1371600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Ins="274320" rtlCol="0" anchor="ctr"/>
          <a:lstStyle/>
          <a:p>
            <a:pPr marL="342900" lvl="0" indent="-342900">
              <a:lnSpc>
                <a:spcPct val="150000"/>
              </a:lnSpc>
              <a:buFont typeface="+mj-lt"/>
              <a:buAutoNum type="arabicPeriod" startAt="4"/>
            </a:pPr>
            <a:r>
              <a:rPr lang="ko-KR" altLang="en-US" sz="1600" b="1" dirty="0" smtClean="0">
                <a:solidFill>
                  <a:prstClr val="black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NanumSquareOTF ExtraBold" charset="-127"/>
              </a:rPr>
              <a:t>전망 및 비판</a:t>
            </a:r>
            <a:endParaRPr lang="ko-KR" altLang="en-US" sz="1600" b="1" dirty="0">
              <a:solidFill>
                <a:prstClr val="black"/>
              </a:solidFill>
              <a:latin typeface="나눔스퀘어OTF" panose="020B0600000101010101" pitchFamily="34" charset="-127"/>
              <a:ea typeface="나눔스퀘어OTF" panose="020B0600000101010101" pitchFamily="34" charset="-127"/>
              <a:cs typeface="NanumSquareOTF ExtraBold" charset="-127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3499" y="3836134"/>
            <a:ext cx="4257061" cy="2535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773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9812" y="239714"/>
            <a:ext cx="9092515" cy="606423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n-US" altLang="ko-KR" sz="3200" b="1" dirty="0" smtClean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2.1.</a:t>
            </a:r>
            <a:r>
              <a:rPr lang="ko-KR" altLang="en-US" sz="3200" b="1" dirty="0" smtClean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3200" b="1" dirty="0" smtClean="0">
                <a:latin typeface="+mn-ea"/>
                <a:ea typeface="+mn-ea"/>
              </a:rPr>
              <a:t>데이터</a:t>
            </a:r>
            <a:r>
              <a:rPr lang="ko-KR" altLang="en-US" sz="3200" b="1" dirty="0" smtClean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수집</a:t>
            </a:r>
            <a:endParaRPr lang="en-US" sz="32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4" name="직사각형 2"/>
          <p:cNvSpPr/>
          <p:nvPr/>
        </p:nvSpPr>
        <p:spPr>
          <a:xfrm>
            <a:off x="1" y="1371600"/>
            <a:ext cx="1571621" cy="1371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Ins="274320" rtlCol="0" anchor="ctr"/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600" b="1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NanumSquareOTF ExtraBold" charset="-127"/>
              </a:rPr>
              <a:t>소개</a:t>
            </a:r>
          </a:p>
        </p:txBody>
      </p:sp>
      <p:sp>
        <p:nvSpPr>
          <p:cNvPr id="5" name="직사각형 2"/>
          <p:cNvSpPr/>
          <p:nvPr/>
        </p:nvSpPr>
        <p:spPr>
          <a:xfrm>
            <a:off x="1" y="2743200"/>
            <a:ext cx="1571621" cy="13716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Ins="274320" rtlCol="0" anchor="ctr"/>
          <a:lstStyle/>
          <a:p>
            <a:pPr marL="342900" indent="-342900">
              <a:lnSpc>
                <a:spcPct val="150000"/>
              </a:lnSpc>
              <a:buFont typeface="+mj-lt"/>
              <a:buAutoNum type="arabicPeriod" startAt="2"/>
            </a:pPr>
            <a:r>
              <a:rPr lang="ko-KR" altLang="en-US" sz="1600" b="1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NanumSquareOTF ExtraBold" charset="-127"/>
              </a:rPr>
              <a:t>기술</a:t>
            </a:r>
            <a:endParaRPr lang="en-US" altLang="ko-KR" sz="1600" b="1" dirty="0" smtClean="0">
              <a:solidFill>
                <a:schemeClr val="tx1"/>
              </a:solidFill>
              <a:latin typeface="나눔스퀘어OTF" panose="020B0600000101010101" pitchFamily="34" charset="-127"/>
              <a:ea typeface="나눔스퀘어OTF" panose="020B0600000101010101" pitchFamily="34" charset="-127"/>
              <a:cs typeface="NanumSquareOTF ExtraBold" charset="-127"/>
            </a:endParaRPr>
          </a:p>
        </p:txBody>
      </p:sp>
      <p:sp>
        <p:nvSpPr>
          <p:cNvPr id="6" name="직사각형 2"/>
          <p:cNvSpPr/>
          <p:nvPr/>
        </p:nvSpPr>
        <p:spPr>
          <a:xfrm>
            <a:off x="1" y="4114800"/>
            <a:ext cx="1571621" cy="1371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Ins="274320" rtlCol="0" anchor="ctr"/>
          <a:lstStyle/>
          <a:p>
            <a:pPr marL="342900" indent="-342900">
              <a:lnSpc>
                <a:spcPct val="150000"/>
              </a:lnSpc>
              <a:buFont typeface="+mj-lt"/>
              <a:buAutoNum type="arabicPeriod" startAt="3"/>
            </a:pPr>
            <a:r>
              <a:rPr lang="ko-KR" altLang="en-US" sz="1600" b="1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NanumSquareOTF ExtraBold" charset="-127"/>
              </a:rPr>
              <a:t>성장</a:t>
            </a:r>
          </a:p>
        </p:txBody>
      </p:sp>
      <p:sp>
        <p:nvSpPr>
          <p:cNvPr id="14" name="직사각형 2"/>
          <p:cNvSpPr/>
          <p:nvPr/>
        </p:nvSpPr>
        <p:spPr>
          <a:xfrm>
            <a:off x="0" y="0"/>
            <a:ext cx="1571621" cy="1371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Ins="274320" rtlCol="0" anchor="ctr"/>
          <a:lstStyle/>
          <a:p>
            <a:pPr>
              <a:lnSpc>
                <a:spcPct val="150000"/>
              </a:lnSpc>
            </a:pPr>
            <a:r>
              <a:rPr lang="en-US" altLang="ko-KR" sz="1600" b="1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NanumSquareOTF ExtraBold" charset="-127"/>
              </a:rPr>
              <a:t>0. </a:t>
            </a:r>
            <a:r>
              <a:rPr lang="ko-KR" altLang="en-US" sz="1600" b="1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NanumSquareOTF ExtraBold" charset="-127"/>
              </a:rPr>
              <a:t> 배경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2016812" y="1145054"/>
            <a:ext cx="9750749" cy="1413809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lnSpc>
                <a:spcPct val="150000"/>
              </a:lnSpc>
            </a:pPr>
            <a:r>
              <a:rPr lang="ko-KR" altLang="en-US" sz="1600" b="1" dirty="0" smtClean="0">
                <a:solidFill>
                  <a:schemeClr val="accent1">
                    <a:lumMod val="7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NanumSquareOTF ExtraBold" charset="-127"/>
              </a:rPr>
              <a:t>딥링크</a:t>
            </a:r>
            <a:r>
              <a:rPr lang="en-US" altLang="ko-KR" sz="1600" b="1" dirty="0" smtClean="0">
                <a:solidFill>
                  <a:schemeClr val="accent1">
                    <a:lumMod val="7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NanumSquareOTF ExtraBold" charset="-127"/>
              </a:rPr>
              <a:t>(Deep link)</a:t>
            </a:r>
            <a:r>
              <a:rPr lang="ko-KR" altLang="en-US" sz="1600" b="1" dirty="0" smtClean="0">
                <a:solidFill>
                  <a:schemeClr val="accent1">
                    <a:lumMod val="7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NanumSquareOTF ExtraBold" charset="-127"/>
              </a:rPr>
              <a:t> 기술</a:t>
            </a:r>
          </a:p>
          <a:p>
            <a:pPr lvl="1">
              <a:lnSpc>
                <a:spcPct val="150000"/>
              </a:lnSpc>
            </a:pPr>
            <a:r>
              <a:rPr lang="en-US" altLang="ko-KR" sz="1400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NanumSquareOTF" charset="-127"/>
              </a:rPr>
              <a:t>:</a:t>
            </a:r>
            <a:r>
              <a:rPr lang="ko-KR" altLang="en-US" sz="1400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NanumSquareOTF" charset="-127"/>
              </a:rPr>
              <a:t> 앱 </a:t>
            </a:r>
            <a:r>
              <a:rPr lang="ko-KR" altLang="en-US" sz="14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NanumSquareOTF" charset="-127"/>
              </a:rPr>
              <a:t>또는 웹사이트 메인페이지가 아닌 </a:t>
            </a:r>
            <a:r>
              <a:rPr lang="ko-KR" altLang="en-US" sz="1400" b="1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NanumSquareOTF" charset="-127"/>
              </a:rPr>
              <a:t>내부의 특정 페이지로 연결되는 링크 기술</a:t>
            </a:r>
            <a:r>
              <a:rPr lang="ko-KR" altLang="en-US" sz="14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NanumSquareOTF" charset="-127"/>
              </a:rPr>
              <a:t>로 구글</a:t>
            </a:r>
            <a:r>
              <a:rPr lang="en-US" altLang="ko-KR" sz="14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NanumSquareOTF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NanumSquareOTF" charset="-127"/>
              </a:rPr>
              <a:t>애플 등에서 </a:t>
            </a:r>
            <a:r>
              <a:rPr lang="en-US" altLang="ko-KR" sz="14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NanumSquareOTF" charset="-127"/>
              </a:rPr>
              <a:t>2015</a:t>
            </a:r>
            <a:r>
              <a:rPr lang="ko-KR" altLang="en-US" sz="14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NanumSquareOTF" charset="-127"/>
              </a:rPr>
              <a:t>년 주요 </a:t>
            </a:r>
            <a:r>
              <a:rPr lang="en-US" altLang="ko-KR" sz="14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NanumSquareOTF" charset="-127"/>
              </a:rPr>
              <a:t>SW</a:t>
            </a:r>
            <a:r>
              <a:rPr lang="ko-KR" altLang="en-US" sz="14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NanumSquareOTF" charset="-127"/>
              </a:rPr>
              <a:t>기술로 </a:t>
            </a:r>
            <a:r>
              <a:rPr lang="ko-KR" altLang="en-US" sz="1400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NanumSquareOTF" charset="-127"/>
              </a:rPr>
              <a:t>언급</a:t>
            </a:r>
          </a:p>
        </p:txBody>
      </p:sp>
      <p:sp>
        <p:nvSpPr>
          <p:cNvPr id="12" name="직사각형 2"/>
          <p:cNvSpPr/>
          <p:nvPr/>
        </p:nvSpPr>
        <p:spPr>
          <a:xfrm>
            <a:off x="4" y="5486400"/>
            <a:ext cx="1571621" cy="1371600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Ins="274320" rtlCol="0" anchor="ctr"/>
          <a:lstStyle/>
          <a:p>
            <a:pPr marL="342900" lvl="0" indent="-342900">
              <a:lnSpc>
                <a:spcPct val="150000"/>
              </a:lnSpc>
              <a:buFont typeface="+mj-lt"/>
              <a:buAutoNum type="arabicPeriod" startAt="4"/>
            </a:pPr>
            <a:r>
              <a:rPr lang="ko-KR" altLang="en-US" sz="1600" b="1" dirty="0" smtClean="0">
                <a:solidFill>
                  <a:prstClr val="black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NanumSquareOTF ExtraBold" charset="-127"/>
              </a:rPr>
              <a:t>전망 및 비판</a:t>
            </a:r>
            <a:endParaRPr lang="ko-KR" altLang="en-US" sz="1600" b="1" dirty="0">
              <a:solidFill>
                <a:prstClr val="black"/>
              </a:solidFill>
              <a:latin typeface="나눔스퀘어OTF" panose="020B0600000101010101" pitchFamily="34" charset="-127"/>
              <a:ea typeface="나눔스퀘어OTF" panose="020B0600000101010101" pitchFamily="34" charset="-127"/>
              <a:cs typeface="NanumSquareOTF ExtraBold" charset="-127"/>
            </a:endParaRPr>
          </a:p>
        </p:txBody>
      </p:sp>
      <p:pic>
        <p:nvPicPr>
          <p:cNvPr id="23554" name="Picture 2" descr="mage result for ë¥ë§í¬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147"/>
          <a:stretch/>
        </p:blipFill>
        <p:spPr bwMode="auto">
          <a:xfrm>
            <a:off x="6769100" y="3020028"/>
            <a:ext cx="2527300" cy="3304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2016812" y="2845080"/>
            <a:ext cx="4612588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v"/>
            </a:pPr>
            <a:r>
              <a:rPr lang="ko-KR" altLang="en-US" b="1" dirty="0" smtClean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문제의식</a:t>
            </a:r>
          </a:p>
          <a:p>
            <a:pPr lvl="1">
              <a:lnSpc>
                <a:spcPct val="150000"/>
              </a:lnSpc>
            </a:pPr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웹과 앱 사이에는 </a:t>
            </a:r>
            <a:r>
              <a:rPr lang="ko-KR" altLang="en-US" sz="1600" b="1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연결</a:t>
            </a:r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이 잘 안된다</a:t>
            </a:r>
            <a:r>
              <a:rPr lang="en-US" altLang="ko-KR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Arial" charset="0"/>
              <a:buChar char="•"/>
            </a:pPr>
            <a:r>
              <a:rPr lang="ko-KR" altLang="en-US" sz="1600" dirty="0" smtClean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사용자 경험의 단절 </a:t>
            </a:r>
            <a:r>
              <a:rPr lang="ko-KR" altLang="en-US" sz="1600" dirty="0" smtClean="0">
                <a:latin typeface="나눔스퀘어OTF" panose="020B0600000101010101" pitchFamily="34" charset="-127"/>
                <a:ea typeface="나눔스퀘어OTF" panose="020B0600000101010101" pitchFamily="34" charset="-127"/>
                <a:sym typeface="Wingdings"/>
              </a:rPr>
              <a:t> 높은</a:t>
            </a:r>
            <a:r>
              <a:rPr lang="ko-KR" altLang="en-US" sz="1600" dirty="0" smtClean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1600" b="1" dirty="0" smtClean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이탈</a:t>
            </a:r>
            <a:r>
              <a:rPr lang="ko-KR" altLang="en-US" sz="1600" dirty="0" smtClean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확률 </a:t>
            </a:r>
            <a:r>
              <a:rPr lang="ko-KR" altLang="en-US" sz="1600" dirty="0" smtClean="0">
                <a:latin typeface="나눔스퀘어OTF" panose="020B0600000101010101" pitchFamily="34" charset="-127"/>
                <a:ea typeface="나눔스퀘어OTF" panose="020B0600000101010101" pitchFamily="34" charset="-127"/>
                <a:sym typeface="Wingdings"/>
              </a:rPr>
              <a:t> </a:t>
            </a:r>
            <a:r>
              <a:rPr lang="ko-KR" altLang="en-US" sz="1600" dirty="0" smtClean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데이터를 </a:t>
            </a:r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볼 수 없는 음영 </a:t>
            </a:r>
            <a:r>
              <a:rPr lang="ko-KR" altLang="en-US" sz="1600" dirty="0" smtClean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구역 발생</a:t>
            </a:r>
            <a:r>
              <a:rPr lang="en-US" altLang="ko-KR" sz="1600" dirty="0" smtClean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  <a:r>
              <a:rPr lang="ko-KR" altLang="en-US" sz="1600" dirty="0" smtClean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/>
            </a:r>
            <a:br>
              <a:rPr lang="ko-KR" altLang="en-US" sz="1600" dirty="0" smtClean="0">
                <a:latin typeface="나눔스퀘어OTF" panose="020B0600000101010101" pitchFamily="34" charset="-127"/>
                <a:ea typeface="나눔스퀘어OTF" panose="020B0600000101010101" pitchFamily="34" charset="-127"/>
              </a:rPr>
            </a:br>
            <a:endParaRPr lang="ko-KR" altLang="en-US" sz="1600" dirty="0" smtClean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Wingdings" charset="2"/>
              <a:buChar char="v"/>
            </a:pPr>
            <a:r>
              <a:rPr lang="ko-KR" altLang="en-US" b="1" dirty="0" smtClean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솔루션</a:t>
            </a:r>
            <a:br>
              <a:rPr lang="ko-KR" altLang="en-US" b="1" dirty="0" smtClean="0">
                <a:latin typeface="나눔스퀘어OTF" panose="020B0600000101010101" pitchFamily="34" charset="-127"/>
                <a:ea typeface="나눔스퀘어OTF" panose="020B0600000101010101" pitchFamily="34" charset="-127"/>
              </a:rPr>
            </a:br>
            <a:r>
              <a:rPr lang="ko-KR" altLang="en-US" sz="1600" dirty="0" smtClean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딥링크 기술</a:t>
            </a:r>
            <a:endParaRPr lang="en-US" altLang="ko-KR" sz="16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charset="0"/>
              <a:buChar char="•"/>
            </a:pPr>
            <a:r>
              <a:rPr lang="ko-KR" altLang="en-US" sz="1600" dirty="0" smtClean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자연스러운 사용자 경험을 구현</a:t>
            </a:r>
            <a:endParaRPr lang="ko-KR" altLang="en-US" sz="16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>
              <a:lnSpc>
                <a:spcPct val="150000"/>
              </a:lnSpc>
            </a:pPr>
            <a:endParaRPr lang="en-US" sz="16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17" name="Picture 2" descr="mage result for ë¥ë§í¬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43"/>
          <a:stretch/>
        </p:blipFill>
        <p:spPr bwMode="auto">
          <a:xfrm>
            <a:off x="9029700" y="3020028"/>
            <a:ext cx="2654300" cy="3304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7664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Mar-24-2019 16-01-5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350" y="3175"/>
            <a:ext cx="12192000" cy="6473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063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9812" y="239714"/>
            <a:ext cx="9092515" cy="606423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n-US" altLang="ko-KR" sz="3200" b="1" dirty="0" smtClean="0">
                <a:latin typeface="+mn-ea"/>
                <a:ea typeface="+mn-ea"/>
              </a:rPr>
              <a:t>2.2.</a:t>
            </a:r>
            <a:r>
              <a:rPr lang="ko-KR" altLang="en-US" sz="3200" b="1" dirty="0" smtClean="0">
                <a:latin typeface="+mn-ea"/>
                <a:ea typeface="+mn-ea"/>
              </a:rPr>
              <a:t> 데이터 처리</a:t>
            </a:r>
            <a:endParaRPr lang="en-US" sz="3200" dirty="0">
              <a:latin typeface="+mn-ea"/>
              <a:ea typeface="+mn-ea"/>
            </a:endParaRPr>
          </a:p>
        </p:txBody>
      </p:sp>
      <p:sp>
        <p:nvSpPr>
          <p:cNvPr id="4" name="직사각형 2"/>
          <p:cNvSpPr/>
          <p:nvPr/>
        </p:nvSpPr>
        <p:spPr>
          <a:xfrm>
            <a:off x="1" y="1371600"/>
            <a:ext cx="1571621" cy="1371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Ins="274320" rtlCol="0" anchor="ctr"/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600" b="1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NanumSquareOTF ExtraBold" charset="-127"/>
              </a:rPr>
              <a:t>소개</a:t>
            </a:r>
          </a:p>
        </p:txBody>
      </p:sp>
      <p:sp>
        <p:nvSpPr>
          <p:cNvPr id="5" name="직사각형 2"/>
          <p:cNvSpPr/>
          <p:nvPr/>
        </p:nvSpPr>
        <p:spPr>
          <a:xfrm>
            <a:off x="1" y="2743200"/>
            <a:ext cx="1571621" cy="13716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Ins="274320" rtlCol="0" anchor="ctr"/>
          <a:lstStyle/>
          <a:p>
            <a:pPr marL="342900" indent="-342900">
              <a:lnSpc>
                <a:spcPct val="150000"/>
              </a:lnSpc>
              <a:buFont typeface="+mj-lt"/>
              <a:buAutoNum type="arabicPeriod" startAt="2"/>
            </a:pPr>
            <a:r>
              <a:rPr lang="ko-KR" altLang="en-US" sz="1600" b="1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NanumSquareOTF ExtraBold" charset="-127"/>
              </a:rPr>
              <a:t>기술</a:t>
            </a:r>
            <a:endParaRPr lang="en-US" altLang="ko-KR" sz="1600" b="1" dirty="0" smtClean="0">
              <a:solidFill>
                <a:schemeClr val="tx1"/>
              </a:solidFill>
              <a:latin typeface="나눔스퀘어OTF" panose="020B0600000101010101" pitchFamily="34" charset="-127"/>
              <a:ea typeface="나눔스퀘어OTF" panose="020B0600000101010101" pitchFamily="34" charset="-127"/>
              <a:cs typeface="NanumSquareOTF ExtraBold" charset="-127"/>
            </a:endParaRPr>
          </a:p>
        </p:txBody>
      </p:sp>
      <p:sp>
        <p:nvSpPr>
          <p:cNvPr id="6" name="직사각형 2"/>
          <p:cNvSpPr/>
          <p:nvPr/>
        </p:nvSpPr>
        <p:spPr>
          <a:xfrm>
            <a:off x="1" y="4114800"/>
            <a:ext cx="1571621" cy="1371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Ins="274320" rtlCol="0" anchor="ctr"/>
          <a:lstStyle/>
          <a:p>
            <a:pPr marL="342900" indent="-342900">
              <a:lnSpc>
                <a:spcPct val="150000"/>
              </a:lnSpc>
              <a:buFont typeface="+mj-lt"/>
              <a:buAutoNum type="arabicPeriod" startAt="3"/>
            </a:pPr>
            <a:r>
              <a:rPr lang="ko-KR" altLang="en-US" sz="1600" b="1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NanumSquareOTF ExtraBold" charset="-127"/>
              </a:rPr>
              <a:t>성장</a:t>
            </a:r>
          </a:p>
        </p:txBody>
      </p:sp>
      <p:sp>
        <p:nvSpPr>
          <p:cNvPr id="14" name="직사각형 2"/>
          <p:cNvSpPr/>
          <p:nvPr/>
        </p:nvSpPr>
        <p:spPr>
          <a:xfrm>
            <a:off x="0" y="0"/>
            <a:ext cx="1571621" cy="1371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Ins="274320" rtlCol="0" anchor="ctr"/>
          <a:lstStyle/>
          <a:p>
            <a:pPr>
              <a:lnSpc>
                <a:spcPct val="150000"/>
              </a:lnSpc>
            </a:pPr>
            <a:r>
              <a:rPr lang="en-US" altLang="ko-KR" sz="1600" b="1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NanumSquareOTF ExtraBold" charset="-127"/>
              </a:rPr>
              <a:t>0. </a:t>
            </a:r>
            <a:r>
              <a:rPr lang="ko-KR" altLang="en-US" sz="1600" b="1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NanumSquareOTF ExtraBold" charset="-127"/>
              </a:rPr>
              <a:t> 배경</a:t>
            </a:r>
          </a:p>
        </p:txBody>
      </p:sp>
      <p:sp>
        <p:nvSpPr>
          <p:cNvPr id="12" name="직사각형 2"/>
          <p:cNvSpPr/>
          <p:nvPr/>
        </p:nvSpPr>
        <p:spPr>
          <a:xfrm>
            <a:off x="4" y="5486400"/>
            <a:ext cx="1571621" cy="1371600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Ins="274320" rtlCol="0" anchor="ctr"/>
          <a:lstStyle/>
          <a:p>
            <a:pPr marL="342900" lvl="0" indent="-342900">
              <a:lnSpc>
                <a:spcPct val="150000"/>
              </a:lnSpc>
              <a:buFont typeface="+mj-lt"/>
              <a:buAutoNum type="arabicPeriod" startAt="4"/>
            </a:pPr>
            <a:r>
              <a:rPr lang="ko-KR" altLang="en-US" sz="1600" b="1" dirty="0" smtClean="0">
                <a:solidFill>
                  <a:prstClr val="black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NanumSquareOTF ExtraBold" charset="-127"/>
              </a:rPr>
              <a:t>전망 및 비판</a:t>
            </a:r>
            <a:endParaRPr lang="ko-KR" altLang="en-US" sz="1600" b="1" dirty="0">
              <a:solidFill>
                <a:prstClr val="black"/>
              </a:solidFill>
              <a:latin typeface="나눔스퀘어OTF" panose="020B0600000101010101" pitchFamily="34" charset="-127"/>
              <a:ea typeface="나눔스퀘어OTF" panose="020B0600000101010101" pitchFamily="34" charset="-127"/>
              <a:cs typeface="NanumSquareOTF ExtraBold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124756" y="1151404"/>
            <a:ext cx="9280859" cy="3462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v"/>
            </a:pPr>
            <a:r>
              <a:rPr lang="ko-KR" altLang="en-US" b="1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문제의식</a:t>
            </a:r>
          </a:p>
          <a:p>
            <a:pPr lvl="1">
              <a:lnSpc>
                <a:spcPct val="150000"/>
              </a:lnSpc>
            </a:pP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웹과 앱 사이에는 </a:t>
            </a:r>
            <a:r>
              <a:rPr lang="ko-KR" altLang="en-US" sz="1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연결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 잘 안된다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Arial" charset="0"/>
              <a:buChar char="•"/>
            </a:pP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정확한 데이터 분석을 위해서는 </a:t>
            </a:r>
            <a:r>
              <a:rPr lang="ko-KR" altLang="en-US" sz="1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데이터를 볼 수 없는 음영 구역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 존재해서는 안됨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endParaRPr lang="ko-KR" altLang="en-US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Arial" charset="0"/>
              <a:buChar char="•"/>
            </a:pPr>
            <a:r>
              <a:rPr lang="ko-KR" altLang="en-US" sz="1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웹에서의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유입경로는 쉽게 추적할 수 있으나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앱에서의 유입경로는 추적이 어려움</a:t>
            </a:r>
            <a:r>
              <a:rPr lang="en-US" altLang="ko-KR" sz="1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sz="16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Arial" charset="0"/>
              <a:buChar char="•"/>
            </a:pPr>
            <a:r>
              <a:rPr lang="ko-KR" altLang="en-US" sz="1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앱스토어는 </a:t>
            </a:r>
            <a:r>
              <a:rPr lang="ko-KR" altLang="en-US" sz="1600" b="1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플랫폼사</a:t>
            </a:r>
            <a:r>
              <a:rPr lang="en-US" altLang="ko-KR" sz="1600" b="1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600" b="1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구글</a:t>
            </a:r>
            <a:r>
              <a:rPr lang="en-US" altLang="ko-KR" sz="1600" b="1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  <a:r>
              <a:rPr lang="ko-KR" altLang="en-US" sz="1600" b="1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애플</a:t>
            </a:r>
            <a:r>
              <a:rPr lang="en-US" altLang="ko-KR" sz="1600" b="1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r>
              <a:rPr lang="ko-KR" altLang="en-US" sz="1600" b="1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소유</a:t>
            </a:r>
          </a:p>
          <a:p>
            <a:pPr lvl="1">
              <a:lnSpc>
                <a:spcPct val="150000"/>
              </a:lnSpc>
            </a:pPr>
            <a:r>
              <a:rPr lang="ko-KR" altLang="en-US" sz="1600" b="1" dirty="0" smtClean="0">
                <a:latin typeface="나눔스퀘어" panose="020B0600000101010101" pitchFamily="50" charset="-127"/>
                <a:ea typeface="나눔스퀘어" panose="020B0600000101010101" pitchFamily="50" charset="-127"/>
                <a:sym typeface="Wingdings"/>
              </a:rPr>
              <a:t> </a:t>
            </a:r>
            <a:r>
              <a:rPr lang="ko-KR" altLang="en-US" sz="1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웹의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광고를 통해 앱스토어에 랜딩시킬 수는 있으나 </a:t>
            </a:r>
            <a:r>
              <a:rPr lang="ko-KR" altLang="en-US" sz="1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그 사람이 실제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앱을 설치했는지는 알 수 없는 상황이 발생</a:t>
            </a:r>
          </a:p>
          <a:p>
            <a:pPr marL="742950" lvl="1" indent="-285750">
              <a:lnSpc>
                <a:spcPct val="150000"/>
              </a:lnSpc>
              <a:buFont typeface="Arial" charset="0"/>
              <a:buChar char="•"/>
            </a:pPr>
            <a:endParaRPr lang="ko-KR" altLang="en-US" sz="16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0242" name="Picture 2" descr="http://blog.airbridge.io/content/images/2019/01/image-1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24"/>
          <a:stretch/>
        </p:blipFill>
        <p:spPr bwMode="auto">
          <a:xfrm>
            <a:off x="2387802" y="4204322"/>
            <a:ext cx="8927898" cy="2177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6164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8833" y="3404414"/>
            <a:ext cx="9144000" cy="1655762"/>
          </a:xfrm>
        </p:spPr>
        <p:txBody>
          <a:bodyPr/>
          <a:lstStyle/>
          <a:p>
            <a:pPr algn="l"/>
            <a:r>
              <a:rPr lang="ko-KR" alt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빅데이터 광고 성과 분석 솔루션</a:t>
            </a:r>
            <a:endParaRPr lang="en-US" altLang="ko-KR" dirty="0" smtClean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pPr algn="l"/>
            <a:r>
              <a:rPr lang="ko-KR" altLang="en-US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경영학과 송재윤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8526" y="2119745"/>
            <a:ext cx="5314568" cy="941822"/>
          </a:xfrm>
          <a:prstGeom prst="rect">
            <a:avLst/>
          </a:prstGeom>
        </p:spPr>
      </p:pic>
      <p:pic>
        <p:nvPicPr>
          <p:cNvPr id="2054" name="Picture 6" descr="mage result for line chart 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08793">
            <a:off x="6257626" y="1980769"/>
            <a:ext cx="5936202" cy="5936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7479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9812" y="239714"/>
            <a:ext cx="9092515" cy="606423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n-US" altLang="ko-KR" sz="3200" b="1" dirty="0" smtClean="0">
                <a:latin typeface="+mn-ea"/>
                <a:ea typeface="+mn-ea"/>
              </a:rPr>
              <a:t>2.2.</a:t>
            </a:r>
            <a:r>
              <a:rPr lang="ko-KR" altLang="en-US" sz="3200" b="1" dirty="0" smtClean="0">
                <a:latin typeface="+mn-ea"/>
                <a:ea typeface="+mn-ea"/>
              </a:rPr>
              <a:t> 데이터 처리</a:t>
            </a:r>
            <a:endParaRPr lang="en-US" sz="3200" dirty="0">
              <a:latin typeface="+mn-ea"/>
              <a:ea typeface="+mn-ea"/>
            </a:endParaRPr>
          </a:p>
        </p:txBody>
      </p:sp>
      <p:sp>
        <p:nvSpPr>
          <p:cNvPr id="4" name="직사각형 2"/>
          <p:cNvSpPr/>
          <p:nvPr/>
        </p:nvSpPr>
        <p:spPr>
          <a:xfrm>
            <a:off x="1" y="1371600"/>
            <a:ext cx="1571621" cy="1371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Ins="274320" rtlCol="0" anchor="ctr"/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600" b="1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NanumSquareOTF ExtraBold" charset="-127"/>
              </a:rPr>
              <a:t>소개</a:t>
            </a:r>
          </a:p>
        </p:txBody>
      </p:sp>
      <p:sp>
        <p:nvSpPr>
          <p:cNvPr id="5" name="직사각형 2"/>
          <p:cNvSpPr/>
          <p:nvPr/>
        </p:nvSpPr>
        <p:spPr>
          <a:xfrm>
            <a:off x="1" y="2743200"/>
            <a:ext cx="1571621" cy="13716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Ins="274320" rtlCol="0" anchor="ctr"/>
          <a:lstStyle/>
          <a:p>
            <a:pPr marL="342900" indent="-342900">
              <a:lnSpc>
                <a:spcPct val="150000"/>
              </a:lnSpc>
              <a:buFont typeface="+mj-lt"/>
              <a:buAutoNum type="arabicPeriod" startAt="2"/>
            </a:pPr>
            <a:r>
              <a:rPr lang="ko-KR" altLang="en-US" sz="1600" b="1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NanumSquareOTF ExtraBold" charset="-127"/>
              </a:rPr>
              <a:t>기술</a:t>
            </a:r>
            <a:endParaRPr lang="en-US" altLang="ko-KR" sz="1600" b="1" dirty="0" smtClean="0">
              <a:solidFill>
                <a:schemeClr val="tx1"/>
              </a:solidFill>
              <a:latin typeface="나눔스퀘어OTF" panose="020B0600000101010101" pitchFamily="34" charset="-127"/>
              <a:ea typeface="나눔스퀘어OTF" panose="020B0600000101010101" pitchFamily="34" charset="-127"/>
              <a:cs typeface="NanumSquareOTF ExtraBold" charset="-127"/>
            </a:endParaRPr>
          </a:p>
        </p:txBody>
      </p:sp>
      <p:sp>
        <p:nvSpPr>
          <p:cNvPr id="6" name="직사각형 2"/>
          <p:cNvSpPr/>
          <p:nvPr/>
        </p:nvSpPr>
        <p:spPr>
          <a:xfrm>
            <a:off x="1" y="4114800"/>
            <a:ext cx="1571621" cy="1371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Ins="274320" rtlCol="0" anchor="ctr"/>
          <a:lstStyle/>
          <a:p>
            <a:pPr marL="342900" indent="-342900">
              <a:lnSpc>
                <a:spcPct val="150000"/>
              </a:lnSpc>
              <a:buFont typeface="+mj-lt"/>
              <a:buAutoNum type="arabicPeriod" startAt="3"/>
            </a:pPr>
            <a:r>
              <a:rPr lang="ko-KR" altLang="en-US" sz="1600" b="1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NanumSquareOTF ExtraBold" charset="-127"/>
              </a:rPr>
              <a:t>성장</a:t>
            </a:r>
          </a:p>
        </p:txBody>
      </p:sp>
      <p:sp>
        <p:nvSpPr>
          <p:cNvPr id="14" name="직사각형 2"/>
          <p:cNvSpPr/>
          <p:nvPr/>
        </p:nvSpPr>
        <p:spPr>
          <a:xfrm>
            <a:off x="0" y="0"/>
            <a:ext cx="1571621" cy="1371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Ins="274320" rtlCol="0" anchor="ctr"/>
          <a:lstStyle/>
          <a:p>
            <a:pPr>
              <a:lnSpc>
                <a:spcPct val="150000"/>
              </a:lnSpc>
            </a:pPr>
            <a:r>
              <a:rPr lang="en-US" altLang="ko-KR" sz="1600" b="1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NanumSquareOTF ExtraBold" charset="-127"/>
              </a:rPr>
              <a:t>0. </a:t>
            </a:r>
            <a:r>
              <a:rPr lang="ko-KR" altLang="en-US" sz="1600" b="1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NanumSquareOTF ExtraBold" charset="-127"/>
              </a:rPr>
              <a:t> 배경</a:t>
            </a:r>
          </a:p>
        </p:txBody>
      </p:sp>
      <p:sp>
        <p:nvSpPr>
          <p:cNvPr id="12" name="직사각형 2"/>
          <p:cNvSpPr/>
          <p:nvPr/>
        </p:nvSpPr>
        <p:spPr>
          <a:xfrm>
            <a:off x="4" y="5486400"/>
            <a:ext cx="1571621" cy="1371600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Ins="274320" rtlCol="0" anchor="ctr"/>
          <a:lstStyle/>
          <a:p>
            <a:pPr marL="342900" lvl="0" indent="-342900">
              <a:lnSpc>
                <a:spcPct val="150000"/>
              </a:lnSpc>
              <a:buFont typeface="+mj-lt"/>
              <a:buAutoNum type="arabicPeriod" startAt="4"/>
            </a:pPr>
            <a:r>
              <a:rPr lang="ko-KR" altLang="en-US" sz="1600" b="1" dirty="0" smtClean="0">
                <a:solidFill>
                  <a:prstClr val="black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NanumSquareOTF ExtraBold" charset="-127"/>
              </a:rPr>
              <a:t>전망 및 비판</a:t>
            </a:r>
            <a:endParaRPr lang="ko-KR" altLang="en-US" sz="1600" b="1" dirty="0">
              <a:solidFill>
                <a:prstClr val="black"/>
              </a:solidFill>
              <a:latin typeface="나눔스퀘어OTF" panose="020B0600000101010101" pitchFamily="34" charset="-127"/>
              <a:ea typeface="나눔스퀘어OTF" panose="020B0600000101010101" pitchFamily="34" charset="-127"/>
              <a:cs typeface="NanumSquareOTF ExtraBold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137456" y="1055687"/>
            <a:ext cx="9280859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v"/>
            </a:pPr>
            <a:r>
              <a:rPr lang="ko-KR" altLang="en-US" b="1" dirty="0" smtClean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솔루션</a:t>
            </a:r>
            <a:r>
              <a:rPr lang="ko-KR" altLang="en-US" sz="1600" b="1" dirty="0" smtClean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/>
            </a:r>
            <a:br>
              <a:rPr lang="ko-KR" altLang="en-US" sz="1600" b="1" dirty="0" smtClean="0">
                <a:latin typeface="나눔스퀘어OTF" panose="020B0600000101010101" pitchFamily="34" charset="-127"/>
                <a:ea typeface="나눔스퀘어OTF" panose="020B0600000101010101" pitchFamily="34" charset="-127"/>
              </a:rPr>
            </a:br>
            <a:r>
              <a:rPr lang="ko-KR" altLang="en-US" sz="1600" dirty="0" smtClean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데이터의 </a:t>
            </a:r>
            <a:r>
              <a:rPr lang="ko-KR" altLang="en-US" sz="1600" b="1" dirty="0" smtClean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연결</a:t>
            </a:r>
            <a:endParaRPr lang="en-US" altLang="ko-KR" sz="1600" b="1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charset="0"/>
              <a:buChar char="•"/>
            </a:pPr>
            <a:r>
              <a:rPr lang="ko-KR" altLang="en-US" sz="1600" dirty="0" smtClean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에어브릿지는 </a:t>
            </a:r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기본적으로 이와 같은 음영 구역을 없애</a:t>
            </a:r>
            <a:r>
              <a:rPr lang="en-US" altLang="ko-KR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ko-KR" altLang="en-US" sz="1600" dirty="0" smtClean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보다 정확한 기여도 분석을 제공</a:t>
            </a:r>
          </a:p>
          <a:p>
            <a:pPr marL="742950" lvl="1" indent="-285750">
              <a:lnSpc>
                <a:spcPct val="150000"/>
              </a:lnSpc>
              <a:buFont typeface="Arial" charset="0"/>
              <a:buChar char="•"/>
            </a:pPr>
            <a:r>
              <a:rPr lang="en-US" altLang="ko-KR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ab180 = </a:t>
            </a:r>
            <a:r>
              <a:rPr lang="ko-KR" altLang="en-US" sz="16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서로 떨어져 있는 데이터를 빠르게 연결하여 가치를 제공하겠다는 </a:t>
            </a:r>
            <a:r>
              <a:rPr lang="ko-KR" altLang="en-US" sz="1600" dirty="0" smtClean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의미</a:t>
            </a:r>
            <a:endParaRPr lang="en-US" altLang="ko-KR" sz="1600" dirty="0" smtClean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8485983" y="122237"/>
            <a:ext cx="3251211" cy="1993900"/>
            <a:chOff x="5116217" y="4883150"/>
            <a:chExt cx="3251211" cy="1993900"/>
          </a:xfrm>
        </p:grpSpPr>
        <p:pic>
          <p:nvPicPr>
            <p:cNvPr id="10244" name="Picture 4" descr="mage result for 180 degrees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8235" y="4883150"/>
              <a:ext cx="1993900" cy="19939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/>
            <p:cNvSpPr txBox="1"/>
            <p:nvPr/>
          </p:nvSpPr>
          <p:spPr>
            <a:xfrm>
              <a:off x="5116217" y="5880100"/>
              <a:ext cx="325121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 smtClean="0">
                  <a:solidFill>
                    <a:schemeClr val="tx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A			B</a:t>
              </a:r>
              <a:endParaRPr lang="en-US" sz="3600" b="1" dirty="0">
                <a:solidFill>
                  <a:schemeClr val="tx2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</p:grpSp>
      <p:sp>
        <p:nvSpPr>
          <p:cNvPr id="18" name="Rounded Rectangle 17"/>
          <p:cNvSpPr/>
          <p:nvPr/>
        </p:nvSpPr>
        <p:spPr>
          <a:xfrm>
            <a:off x="2137456" y="2762468"/>
            <a:ext cx="9750749" cy="2190532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lnSpc>
                <a:spcPct val="150000"/>
              </a:lnSpc>
            </a:pPr>
            <a:r>
              <a:rPr lang="ko-KR" altLang="en-US" sz="1600" b="1" dirty="0" smtClean="0">
                <a:solidFill>
                  <a:schemeClr val="accent1">
                    <a:lumMod val="7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NanumSquareOTF ExtraBold" charset="-127"/>
              </a:rPr>
              <a:t>고도화된 아이덴티티 엔진 </a:t>
            </a:r>
            <a:r>
              <a:rPr lang="en-US" altLang="ko-KR" sz="1600" b="1" dirty="0" smtClean="0">
                <a:solidFill>
                  <a:schemeClr val="accent1">
                    <a:lumMod val="7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NanumSquareOTF ExtraBold" charset="-127"/>
              </a:rPr>
              <a:t>(People-based)</a:t>
            </a:r>
          </a:p>
          <a:p>
            <a:pPr lvl="1">
              <a:lnSpc>
                <a:spcPct val="150000"/>
              </a:lnSpc>
            </a:pPr>
            <a:r>
              <a:rPr lang="ko-KR" altLang="en-US" sz="1400" b="1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NanumSquareOTF" charset="-127"/>
              </a:rPr>
              <a:t>파편화된 정보를 </a:t>
            </a:r>
            <a:r>
              <a:rPr lang="ko-KR" altLang="en-US" sz="1400" b="1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NanumSquareOTF" charset="-127"/>
              </a:rPr>
              <a:t>매칭하기 위해 엄청난 규모의 데이터를 처리</a:t>
            </a:r>
            <a:endParaRPr lang="ko-KR" altLang="en-US" sz="1400" b="1" dirty="0">
              <a:solidFill>
                <a:schemeClr val="tx1"/>
              </a:solidFill>
              <a:latin typeface="나눔스퀘어OTF" panose="020B0600000101010101" pitchFamily="34" charset="-127"/>
              <a:ea typeface="나눔스퀘어OTF" panose="020B0600000101010101" pitchFamily="34" charset="-127"/>
              <a:cs typeface="NanumSquareOTF" charset="-127"/>
            </a:endParaRPr>
          </a:p>
          <a:p>
            <a:pPr marL="742950" lvl="1" indent="-285750">
              <a:lnSpc>
                <a:spcPct val="150000"/>
              </a:lnSpc>
              <a:buFont typeface="Arial" charset="0"/>
              <a:buChar char="•"/>
            </a:pPr>
            <a:r>
              <a:rPr lang="ko-KR" altLang="en-US" sz="1400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NanumSquareOTF" charset="-127"/>
              </a:rPr>
              <a:t>확정적 방법</a:t>
            </a:r>
            <a:r>
              <a:rPr lang="en-US" altLang="ko-KR" sz="1400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NanumSquareOTF" charset="-127"/>
              </a:rPr>
              <a:t>:</a:t>
            </a:r>
            <a:r>
              <a:rPr lang="ko-KR" altLang="en-US" sz="14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NanumSquareOTF" charset="-127"/>
              </a:rPr>
              <a:t>	</a:t>
            </a:r>
            <a:r>
              <a:rPr lang="ko-KR" altLang="en-US" sz="1400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NanumSquareOTF" charset="-127"/>
              </a:rPr>
              <a:t>암호화된</a:t>
            </a:r>
            <a:r>
              <a:rPr lang="ko-KR" altLang="en-US" sz="14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NanumSquareOTF" charset="-127"/>
              </a:rPr>
              <a:t> 이메일이나 전화번호를 가지고 정확하게 매칭</a:t>
            </a:r>
            <a:endParaRPr lang="ko-KR" altLang="en-US" sz="1400" dirty="0" smtClean="0">
              <a:solidFill>
                <a:schemeClr val="tx1"/>
              </a:solidFill>
              <a:latin typeface="나눔스퀘어OTF" panose="020B0600000101010101" pitchFamily="34" charset="-127"/>
              <a:ea typeface="나눔스퀘어OTF" panose="020B0600000101010101" pitchFamily="34" charset="-127"/>
              <a:cs typeface="NanumSquareOTF" charset="-127"/>
            </a:endParaRPr>
          </a:p>
          <a:p>
            <a:pPr marL="742950" lvl="1" indent="-285750">
              <a:lnSpc>
                <a:spcPct val="150000"/>
              </a:lnSpc>
              <a:buFont typeface="Arial" charset="0"/>
              <a:buChar char="•"/>
            </a:pPr>
            <a:r>
              <a:rPr lang="ko-KR" altLang="en-US" sz="1400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NanumSquareOTF" charset="-127"/>
              </a:rPr>
              <a:t>확률적 방법</a:t>
            </a:r>
            <a:r>
              <a:rPr lang="en-US" altLang="ko-KR" sz="1400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NanumSquareOTF" charset="-127"/>
              </a:rPr>
              <a:t>:</a:t>
            </a:r>
            <a:r>
              <a:rPr lang="ko-KR" altLang="en-US" sz="14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NanumSquareOTF" charset="-127"/>
              </a:rPr>
              <a:t>	</a:t>
            </a:r>
            <a:r>
              <a:rPr lang="ko-KR" altLang="en-US" sz="1400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NanumSquareOTF" charset="-127"/>
              </a:rPr>
              <a:t>여러</a:t>
            </a:r>
            <a:r>
              <a:rPr lang="ko-KR" altLang="en-US" sz="14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NanumSquareOTF" charset="-127"/>
              </a:rPr>
              <a:t> 가지 정보를 종합하여 확률적으로 동일 인물로 추정하는 </a:t>
            </a:r>
            <a:r>
              <a:rPr lang="ko-KR" altLang="en-US" sz="1400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NanumSquareOTF" charset="-127"/>
              </a:rPr>
              <a:t>방식</a:t>
            </a:r>
          </a:p>
          <a:p>
            <a:pPr lvl="1"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NanumSquareOTF" charset="-127"/>
                <a:sym typeface="Wingdings"/>
              </a:rPr>
              <a:t> 시간당 </a:t>
            </a:r>
            <a:r>
              <a:rPr lang="ko-KR" altLang="en-US" sz="1400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NanumSquareOTF" charset="-127"/>
                <a:sym typeface="Wingdings"/>
              </a:rPr>
              <a:t>실시간 매칭</a:t>
            </a:r>
            <a:r>
              <a:rPr lang="ko-KR" altLang="en-US" sz="14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NanumSquareOTF" charset="-127"/>
                <a:sym typeface="Wingdings"/>
              </a:rPr>
              <a:t> </a:t>
            </a:r>
            <a:r>
              <a:rPr lang="en-US" altLang="ko-KR" sz="1400" b="1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NanumSquareOTF" charset="-127"/>
                <a:sym typeface="Wingdings"/>
              </a:rPr>
              <a:t>50~80</a:t>
            </a:r>
            <a:r>
              <a:rPr lang="ko-KR" altLang="en-US" sz="1400" b="1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NanumSquareOTF" charset="-127"/>
                <a:sym typeface="Wingdings"/>
              </a:rPr>
              <a:t>만 </a:t>
            </a:r>
            <a:r>
              <a:rPr lang="ko-KR" altLang="en-US" sz="1400" b="1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NanumSquareOTF" charset="-127"/>
                <a:sym typeface="Wingdings"/>
              </a:rPr>
              <a:t>건</a:t>
            </a:r>
            <a:r>
              <a:rPr lang="en-US" altLang="ko-KR" sz="1400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NanumSquareOTF" charset="-127"/>
                <a:sym typeface="Wingdings"/>
              </a:rPr>
              <a:t>.</a:t>
            </a:r>
            <a:r>
              <a:rPr lang="ko-KR" altLang="en-US" sz="1400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NanumSquareOTF" charset="-127"/>
                <a:sym typeface="Wingdings"/>
              </a:rPr>
              <a:t> 매칭을 위해 데이터 </a:t>
            </a:r>
            <a:r>
              <a:rPr lang="ko-KR" altLang="en-US" sz="1400" b="1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NanumSquareOTF" charset="-127"/>
                <a:sym typeface="Wingdings"/>
              </a:rPr>
              <a:t>하루</a:t>
            </a:r>
            <a:r>
              <a:rPr lang="ko-KR" altLang="en-US" sz="1400" b="1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NanumSquareOTF" charset="-127"/>
                <a:sym typeface="Wingdings"/>
              </a:rPr>
              <a:t> </a:t>
            </a:r>
            <a:r>
              <a:rPr lang="en-US" altLang="ko-KR" sz="1400" b="1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NanumSquareOTF" charset="-127"/>
                <a:sym typeface="Wingdings"/>
              </a:rPr>
              <a:t>1,000</a:t>
            </a:r>
            <a:r>
              <a:rPr lang="ko-KR" altLang="en-US" sz="1400" b="1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NanumSquareOTF" charset="-127"/>
                <a:sym typeface="Wingdings"/>
              </a:rPr>
              <a:t>만</a:t>
            </a:r>
            <a:r>
              <a:rPr lang="ko-KR" altLang="en-US" sz="1400" b="1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NanumSquareOTF" charset="-127"/>
                <a:sym typeface="Wingdings"/>
              </a:rPr>
              <a:t> </a:t>
            </a:r>
            <a:r>
              <a:rPr lang="ko-KR" altLang="en-US" sz="1400" b="1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NanumSquareOTF" charset="-127"/>
                <a:sym typeface="Wingdings"/>
              </a:rPr>
              <a:t>건</a:t>
            </a:r>
            <a:r>
              <a:rPr lang="en-US" altLang="ko-KR" sz="1400" b="1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NanumSquareOTF" charset="-127"/>
                <a:sym typeface="Wingdings"/>
              </a:rPr>
              <a:t>,</a:t>
            </a:r>
            <a:r>
              <a:rPr lang="en-US" altLang="ko-KR" sz="1400" b="1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NanumSquareOTF" charset="-127"/>
                <a:sym typeface="Wingdings"/>
              </a:rPr>
              <a:t> </a:t>
            </a:r>
            <a:r>
              <a:rPr lang="ko-KR" altLang="en-US" sz="1400" b="1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NanumSquareOTF" charset="-127"/>
                <a:sym typeface="Wingdings"/>
              </a:rPr>
              <a:t>월간</a:t>
            </a:r>
            <a:r>
              <a:rPr lang="ko-KR" altLang="en-US" sz="1400" b="1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NanumSquareOTF" charset="-127"/>
                <a:sym typeface="Wingdings"/>
              </a:rPr>
              <a:t> </a:t>
            </a:r>
            <a:r>
              <a:rPr lang="en-US" altLang="ko-KR" sz="1400" b="1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NanumSquareOTF" charset="-127"/>
                <a:sym typeface="Wingdings"/>
              </a:rPr>
              <a:t>25</a:t>
            </a:r>
            <a:r>
              <a:rPr lang="ko-KR" altLang="en-US" sz="1400" b="1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NanumSquareOTF" charset="-127"/>
                <a:sym typeface="Wingdings"/>
              </a:rPr>
              <a:t>억 </a:t>
            </a:r>
            <a:r>
              <a:rPr lang="ko-KR" altLang="en-US" sz="1400" b="1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NanumSquareOTF" charset="-127"/>
                <a:sym typeface="Wingdings"/>
              </a:rPr>
              <a:t>건</a:t>
            </a:r>
            <a:r>
              <a:rPr lang="ko-KR" altLang="en-US" sz="1400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NanumSquareOTF" charset="-127"/>
                <a:sym typeface="Wingdings"/>
              </a:rPr>
              <a:t> 수집</a:t>
            </a:r>
            <a:endParaRPr lang="ko-KR" altLang="en-US" sz="1400" dirty="0" smtClean="0">
              <a:solidFill>
                <a:schemeClr val="tx1"/>
              </a:solidFill>
              <a:latin typeface="나눔스퀘어OTF" panose="020B0600000101010101" pitchFamily="34" charset="-127"/>
              <a:ea typeface="나눔스퀘어OTF" panose="020B0600000101010101" pitchFamily="34" charset="-127"/>
              <a:cs typeface="NanumSquareOTF" charset="-127"/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2137455" y="5082054"/>
            <a:ext cx="9750749" cy="1420346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lnSpc>
                <a:spcPct val="150000"/>
              </a:lnSpc>
            </a:pPr>
            <a:r>
              <a:rPr lang="en-US" altLang="ko-KR" sz="1600" b="1" dirty="0" smtClean="0">
                <a:solidFill>
                  <a:schemeClr val="accent1">
                    <a:lumMod val="7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NanumSquareOTF ExtraBold" charset="-127"/>
              </a:rPr>
              <a:t>Fraud Detection </a:t>
            </a:r>
            <a:r>
              <a:rPr lang="ko-KR" altLang="en-US" sz="1600" b="1" dirty="0" smtClean="0">
                <a:solidFill>
                  <a:schemeClr val="accent1">
                    <a:lumMod val="7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NanumSquareOTF ExtraBold" charset="-127"/>
              </a:rPr>
              <a:t>엔진</a:t>
            </a:r>
            <a:endParaRPr lang="en-US" altLang="ko-KR" sz="1600" b="1" dirty="0" smtClean="0">
              <a:solidFill>
                <a:schemeClr val="accent1">
                  <a:lumMod val="75000"/>
                </a:schemeClr>
              </a:solidFill>
              <a:latin typeface="나눔스퀘어OTF" panose="020B0600000101010101" pitchFamily="34" charset="-127"/>
              <a:ea typeface="나눔스퀘어OTF" panose="020B0600000101010101" pitchFamily="34" charset="-127"/>
              <a:cs typeface="NanumSquareOTF ExtraBold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400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NanumSquareOTF" charset="-127"/>
              </a:rPr>
              <a:t>Customizable </a:t>
            </a:r>
            <a:r>
              <a:rPr lang="en-US" altLang="ko-KR" sz="14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NanumSquareOTF" charset="-127"/>
              </a:rPr>
              <a:t>detection parameters equipped with validation rules for </a:t>
            </a:r>
            <a:endParaRPr lang="ko-KR" altLang="en-US" sz="1400" dirty="0" smtClean="0">
              <a:solidFill>
                <a:schemeClr val="tx1"/>
              </a:solidFill>
              <a:latin typeface="나눔스퀘어OTF" panose="020B0600000101010101" pitchFamily="34" charset="-127"/>
              <a:ea typeface="나눔스퀘어OTF" panose="020B0600000101010101" pitchFamily="34" charset="-127"/>
              <a:cs typeface="NanumSquareOTF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400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NanumSquareOTF" charset="-127"/>
              </a:rPr>
              <a:t>genuine </a:t>
            </a:r>
            <a:r>
              <a:rPr lang="en-US" altLang="ko-KR" sz="14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NanumSquareOTF" charset="-127"/>
              </a:rPr>
              <a:t>measurement. </a:t>
            </a:r>
            <a:endParaRPr lang="ko-KR" altLang="en-US" sz="1400" dirty="0" smtClean="0">
              <a:solidFill>
                <a:schemeClr val="tx1"/>
              </a:solidFill>
              <a:latin typeface="나눔스퀘어OTF" panose="020B0600000101010101" pitchFamily="34" charset="-127"/>
              <a:ea typeface="나눔스퀘어OTF" panose="020B0600000101010101" pitchFamily="34" charset="-127"/>
              <a:cs typeface="NanumSquareOTF" charset="-127"/>
            </a:endParaRPr>
          </a:p>
        </p:txBody>
      </p:sp>
      <p:pic>
        <p:nvPicPr>
          <p:cNvPr id="10246" name="Picture 6" descr="raud Detection Engin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9353" y="5245100"/>
            <a:ext cx="1644652" cy="1160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152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9812" y="379414"/>
            <a:ext cx="9092515" cy="606423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n-US" altLang="ko-KR" sz="3200" b="1" dirty="0" smtClean="0">
                <a:latin typeface="+mn-ea"/>
                <a:ea typeface="+mn-ea"/>
              </a:rPr>
              <a:t>2.2.</a:t>
            </a:r>
            <a:r>
              <a:rPr lang="ko-KR" altLang="en-US" sz="3200" b="1" dirty="0" smtClean="0">
                <a:latin typeface="+mn-ea"/>
                <a:ea typeface="+mn-ea"/>
              </a:rPr>
              <a:t> 데이터 처리</a:t>
            </a:r>
            <a:endParaRPr lang="en-US" sz="3200" dirty="0">
              <a:latin typeface="+mn-ea"/>
              <a:ea typeface="+mn-ea"/>
            </a:endParaRPr>
          </a:p>
        </p:txBody>
      </p:sp>
      <p:sp>
        <p:nvSpPr>
          <p:cNvPr id="4" name="직사각형 2"/>
          <p:cNvSpPr/>
          <p:nvPr/>
        </p:nvSpPr>
        <p:spPr>
          <a:xfrm>
            <a:off x="1" y="1371600"/>
            <a:ext cx="1571621" cy="1371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Ins="274320" rtlCol="0" anchor="ctr"/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600" b="1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NanumSquareOTF ExtraBold" charset="-127"/>
              </a:rPr>
              <a:t>소개</a:t>
            </a:r>
          </a:p>
        </p:txBody>
      </p:sp>
      <p:sp>
        <p:nvSpPr>
          <p:cNvPr id="5" name="직사각형 2"/>
          <p:cNvSpPr/>
          <p:nvPr/>
        </p:nvSpPr>
        <p:spPr>
          <a:xfrm>
            <a:off x="1" y="2743200"/>
            <a:ext cx="1571621" cy="13716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Ins="274320" rtlCol="0" anchor="ctr"/>
          <a:lstStyle/>
          <a:p>
            <a:pPr marL="342900" indent="-342900">
              <a:lnSpc>
                <a:spcPct val="150000"/>
              </a:lnSpc>
              <a:buFont typeface="+mj-lt"/>
              <a:buAutoNum type="arabicPeriod" startAt="2"/>
            </a:pPr>
            <a:r>
              <a:rPr lang="ko-KR" altLang="en-US" sz="1600" b="1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NanumSquareOTF ExtraBold" charset="-127"/>
              </a:rPr>
              <a:t>기술</a:t>
            </a:r>
            <a:endParaRPr lang="en-US" altLang="ko-KR" sz="1600" b="1" dirty="0" smtClean="0">
              <a:solidFill>
                <a:schemeClr val="tx1"/>
              </a:solidFill>
              <a:latin typeface="나눔스퀘어OTF" panose="020B0600000101010101" pitchFamily="34" charset="-127"/>
              <a:ea typeface="나눔스퀘어OTF" panose="020B0600000101010101" pitchFamily="34" charset="-127"/>
              <a:cs typeface="NanumSquareOTF ExtraBold" charset="-127"/>
            </a:endParaRPr>
          </a:p>
        </p:txBody>
      </p:sp>
      <p:sp>
        <p:nvSpPr>
          <p:cNvPr id="6" name="직사각형 2"/>
          <p:cNvSpPr/>
          <p:nvPr/>
        </p:nvSpPr>
        <p:spPr>
          <a:xfrm>
            <a:off x="1" y="4114800"/>
            <a:ext cx="1571621" cy="1371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Ins="274320" rtlCol="0" anchor="ctr"/>
          <a:lstStyle/>
          <a:p>
            <a:pPr marL="342900" indent="-342900">
              <a:lnSpc>
                <a:spcPct val="150000"/>
              </a:lnSpc>
              <a:buFont typeface="+mj-lt"/>
              <a:buAutoNum type="arabicPeriod" startAt="3"/>
            </a:pPr>
            <a:r>
              <a:rPr lang="ko-KR" altLang="en-US" sz="1600" b="1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NanumSquareOTF ExtraBold" charset="-127"/>
              </a:rPr>
              <a:t>성장</a:t>
            </a:r>
          </a:p>
        </p:txBody>
      </p:sp>
      <p:sp>
        <p:nvSpPr>
          <p:cNvPr id="14" name="직사각형 2"/>
          <p:cNvSpPr/>
          <p:nvPr/>
        </p:nvSpPr>
        <p:spPr>
          <a:xfrm>
            <a:off x="0" y="0"/>
            <a:ext cx="1571621" cy="1371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Ins="274320" rtlCol="0" anchor="ctr"/>
          <a:lstStyle/>
          <a:p>
            <a:pPr>
              <a:lnSpc>
                <a:spcPct val="150000"/>
              </a:lnSpc>
            </a:pPr>
            <a:r>
              <a:rPr lang="en-US" altLang="ko-KR" sz="1600" b="1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NanumSquareOTF ExtraBold" charset="-127"/>
              </a:rPr>
              <a:t>0. </a:t>
            </a:r>
            <a:r>
              <a:rPr lang="ko-KR" altLang="en-US" sz="1600" b="1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NanumSquareOTF ExtraBold" charset="-127"/>
              </a:rPr>
              <a:t> 배경</a:t>
            </a:r>
          </a:p>
        </p:txBody>
      </p:sp>
      <p:sp>
        <p:nvSpPr>
          <p:cNvPr id="12" name="직사각형 2"/>
          <p:cNvSpPr/>
          <p:nvPr/>
        </p:nvSpPr>
        <p:spPr>
          <a:xfrm>
            <a:off x="4" y="5486400"/>
            <a:ext cx="1571621" cy="1371600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Ins="274320" rtlCol="0" anchor="ctr"/>
          <a:lstStyle/>
          <a:p>
            <a:pPr marL="342900" lvl="0" indent="-342900">
              <a:lnSpc>
                <a:spcPct val="150000"/>
              </a:lnSpc>
              <a:buFont typeface="+mj-lt"/>
              <a:buAutoNum type="arabicPeriod" startAt="4"/>
            </a:pPr>
            <a:r>
              <a:rPr lang="ko-KR" altLang="en-US" sz="1600" b="1" dirty="0" smtClean="0">
                <a:solidFill>
                  <a:prstClr val="black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NanumSquareOTF ExtraBold" charset="-127"/>
              </a:rPr>
              <a:t>전망 및 비판</a:t>
            </a:r>
            <a:endParaRPr lang="ko-KR" altLang="en-US" sz="1600" b="1" dirty="0">
              <a:solidFill>
                <a:prstClr val="black"/>
              </a:solidFill>
              <a:latin typeface="나눔스퀘어OTF" panose="020B0600000101010101" pitchFamily="34" charset="-127"/>
              <a:ea typeface="나눔스퀘어OTF" panose="020B0600000101010101" pitchFamily="34" charset="-127"/>
              <a:cs typeface="NanumSquareOTF ExtraBold" charset="-127"/>
            </a:endParaRPr>
          </a:p>
        </p:txBody>
      </p:sp>
      <p:sp>
        <p:nvSpPr>
          <p:cNvPr id="9" name="Oval 8"/>
          <p:cNvSpPr/>
          <p:nvPr/>
        </p:nvSpPr>
        <p:spPr>
          <a:xfrm>
            <a:off x="2032000" y="2495550"/>
            <a:ext cx="1790700" cy="179070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ko-KR" altLang="en-US" dirty="0" smtClean="0">
                <a:latin typeface="+mn-ea"/>
              </a:rPr>
              <a:t>국내</a:t>
            </a:r>
          </a:p>
          <a:p>
            <a:pPr algn="ctr"/>
            <a:r>
              <a:rPr lang="en-US" altLang="ko-KR" dirty="0" smtClean="0">
                <a:latin typeface="+mn-ea"/>
              </a:rPr>
              <a:t>300</a:t>
            </a:r>
            <a:r>
              <a:rPr lang="ko-KR" altLang="en-US" dirty="0" smtClean="0">
                <a:latin typeface="+mn-ea"/>
              </a:rPr>
              <a:t>여 업체</a:t>
            </a:r>
          </a:p>
        </p:txBody>
      </p:sp>
      <p:sp>
        <p:nvSpPr>
          <p:cNvPr id="11" name="Oval 10"/>
          <p:cNvSpPr/>
          <p:nvPr/>
        </p:nvSpPr>
        <p:spPr>
          <a:xfrm>
            <a:off x="4064000" y="2495550"/>
            <a:ext cx="1790700" cy="179070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ko-KR" altLang="en-US" dirty="0" smtClean="0">
                <a:latin typeface="+mn-ea"/>
              </a:rPr>
              <a:t>누적 </a:t>
            </a:r>
          </a:p>
          <a:p>
            <a:pPr algn="ctr"/>
            <a:r>
              <a:rPr lang="en-US" altLang="ko-KR" dirty="0" smtClean="0">
                <a:latin typeface="+mn-ea"/>
              </a:rPr>
              <a:t>5</a:t>
            </a:r>
            <a:r>
              <a:rPr lang="ko-KR" altLang="en-US" dirty="0" smtClean="0">
                <a:latin typeface="+mn-ea"/>
              </a:rPr>
              <a:t>천만 대</a:t>
            </a:r>
          </a:p>
          <a:p>
            <a:pPr algn="ctr"/>
            <a:r>
              <a:rPr lang="ko-KR" altLang="en-US" dirty="0" smtClean="0">
                <a:latin typeface="+mn-ea"/>
              </a:rPr>
              <a:t>디바이스</a:t>
            </a:r>
          </a:p>
        </p:txBody>
      </p:sp>
      <p:sp>
        <p:nvSpPr>
          <p:cNvPr id="13" name="Oval 12"/>
          <p:cNvSpPr/>
          <p:nvPr/>
        </p:nvSpPr>
        <p:spPr>
          <a:xfrm>
            <a:off x="6108700" y="2495550"/>
            <a:ext cx="1790700" cy="179070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ko-KR" altLang="en-US" dirty="0" smtClean="0">
                <a:latin typeface="+mn-ea"/>
              </a:rPr>
              <a:t>월간 </a:t>
            </a:r>
          </a:p>
          <a:p>
            <a:pPr algn="ctr"/>
            <a:r>
              <a:rPr lang="en-US" altLang="ko-KR" dirty="0" smtClean="0">
                <a:latin typeface="+mn-ea"/>
              </a:rPr>
              <a:t>1,500</a:t>
            </a:r>
            <a:r>
              <a:rPr lang="ko-KR" altLang="en-US" dirty="0" smtClean="0">
                <a:latin typeface="+mn-ea"/>
              </a:rPr>
              <a:t>만 대</a:t>
            </a:r>
          </a:p>
          <a:p>
            <a:pPr algn="ctr"/>
            <a:r>
              <a:rPr lang="ko-KR" altLang="en-US" dirty="0" smtClean="0">
                <a:latin typeface="+mn-ea"/>
              </a:rPr>
              <a:t>디바이스</a:t>
            </a:r>
          </a:p>
        </p:txBody>
      </p:sp>
      <p:sp>
        <p:nvSpPr>
          <p:cNvPr id="3" name="Striped Right Arrow 2"/>
          <p:cNvSpPr/>
          <p:nvPr/>
        </p:nvSpPr>
        <p:spPr>
          <a:xfrm>
            <a:off x="8064500" y="3067050"/>
            <a:ext cx="1016000" cy="647700"/>
          </a:xfrm>
          <a:prstGeom prst="stripedRightArrow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9398000" y="2395477"/>
            <a:ext cx="1943100" cy="1943100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ko-KR" altLang="en-US" dirty="0" smtClean="0">
                <a:latin typeface="+mn-ea"/>
              </a:rPr>
              <a:t>월간</a:t>
            </a:r>
            <a:endParaRPr lang="ko-KR" altLang="en-US" dirty="0">
              <a:latin typeface="+mn-ea"/>
            </a:endParaRPr>
          </a:p>
          <a:p>
            <a:pPr algn="ctr"/>
            <a:r>
              <a:rPr lang="ko-KR" altLang="en-US" dirty="0" smtClean="0">
                <a:latin typeface="+mn-ea"/>
              </a:rPr>
              <a:t>약 </a:t>
            </a:r>
            <a:r>
              <a:rPr lang="en-US" altLang="ko-KR" dirty="0" smtClean="0">
                <a:latin typeface="+mn-ea"/>
              </a:rPr>
              <a:t>25</a:t>
            </a:r>
            <a:r>
              <a:rPr lang="ko-KR" altLang="en-US" dirty="0" smtClean="0">
                <a:latin typeface="+mn-ea"/>
              </a:rPr>
              <a:t>억 건의</a:t>
            </a:r>
          </a:p>
          <a:p>
            <a:pPr algn="ctr"/>
            <a:r>
              <a:rPr lang="ko-KR" altLang="en-US" dirty="0" smtClean="0">
                <a:latin typeface="+mn-ea"/>
              </a:rPr>
              <a:t>데이터</a:t>
            </a:r>
          </a:p>
        </p:txBody>
      </p:sp>
    </p:spTree>
    <p:extLst>
      <p:ext uri="{BB962C8B-B14F-4D97-AF65-F5344CB8AC3E}">
        <p14:creationId xmlns:p14="http://schemas.microsoft.com/office/powerpoint/2010/main" val="2069276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9812" y="277814"/>
            <a:ext cx="9092515" cy="606423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n-US" altLang="ko-KR" sz="3200" b="1" dirty="0" smtClean="0">
                <a:latin typeface="+mn-ea"/>
                <a:ea typeface="+mn-ea"/>
              </a:rPr>
              <a:t>2.2.</a:t>
            </a:r>
            <a:r>
              <a:rPr lang="ko-KR" altLang="en-US" sz="3200" b="1" dirty="0" smtClean="0">
                <a:latin typeface="+mn-ea"/>
                <a:ea typeface="+mn-ea"/>
              </a:rPr>
              <a:t> 데이터 처리</a:t>
            </a:r>
            <a:endParaRPr lang="en-US" sz="3200" dirty="0">
              <a:latin typeface="+mn-ea"/>
              <a:ea typeface="+mn-ea"/>
            </a:endParaRPr>
          </a:p>
        </p:txBody>
      </p:sp>
      <p:sp>
        <p:nvSpPr>
          <p:cNvPr id="4" name="직사각형 2"/>
          <p:cNvSpPr/>
          <p:nvPr/>
        </p:nvSpPr>
        <p:spPr>
          <a:xfrm>
            <a:off x="1" y="1371600"/>
            <a:ext cx="1571621" cy="1371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Ins="274320" rtlCol="0" anchor="ctr"/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600" b="1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NanumSquareOTF ExtraBold" charset="-127"/>
              </a:rPr>
              <a:t>소개</a:t>
            </a:r>
          </a:p>
        </p:txBody>
      </p:sp>
      <p:sp>
        <p:nvSpPr>
          <p:cNvPr id="5" name="직사각형 2"/>
          <p:cNvSpPr/>
          <p:nvPr/>
        </p:nvSpPr>
        <p:spPr>
          <a:xfrm>
            <a:off x="1" y="2743200"/>
            <a:ext cx="1571621" cy="13716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Ins="274320" rtlCol="0" anchor="ctr"/>
          <a:lstStyle/>
          <a:p>
            <a:pPr marL="342900" indent="-342900">
              <a:lnSpc>
                <a:spcPct val="150000"/>
              </a:lnSpc>
              <a:buFont typeface="+mj-lt"/>
              <a:buAutoNum type="arabicPeriod" startAt="2"/>
            </a:pPr>
            <a:r>
              <a:rPr lang="ko-KR" altLang="en-US" sz="1600" b="1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NanumSquareOTF ExtraBold" charset="-127"/>
              </a:rPr>
              <a:t>기술</a:t>
            </a:r>
            <a:endParaRPr lang="en-US" altLang="ko-KR" sz="1600" b="1" dirty="0" smtClean="0">
              <a:solidFill>
                <a:schemeClr val="tx1"/>
              </a:solidFill>
              <a:latin typeface="나눔스퀘어OTF" panose="020B0600000101010101" pitchFamily="34" charset="-127"/>
              <a:ea typeface="나눔스퀘어OTF" panose="020B0600000101010101" pitchFamily="34" charset="-127"/>
              <a:cs typeface="NanumSquareOTF ExtraBold" charset="-127"/>
            </a:endParaRPr>
          </a:p>
        </p:txBody>
      </p:sp>
      <p:sp>
        <p:nvSpPr>
          <p:cNvPr id="6" name="직사각형 2"/>
          <p:cNvSpPr/>
          <p:nvPr/>
        </p:nvSpPr>
        <p:spPr>
          <a:xfrm>
            <a:off x="1" y="4114800"/>
            <a:ext cx="1571621" cy="1371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Ins="274320" rtlCol="0" anchor="ctr"/>
          <a:lstStyle/>
          <a:p>
            <a:pPr marL="342900" indent="-342900">
              <a:lnSpc>
                <a:spcPct val="150000"/>
              </a:lnSpc>
              <a:buFont typeface="+mj-lt"/>
              <a:buAutoNum type="arabicPeriod" startAt="3"/>
            </a:pPr>
            <a:r>
              <a:rPr lang="ko-KR" altLang="en-US" sz="1600" b="1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NanumSquareOTF ExtraBold" charset="-127"/>
              </a:rPr>
              <a:t>성장</a:t>
            </a:r>
          </a:p>
        </p:txBody>
      </p:sp>
      <p:sp>
        <p:nvSpPr>
          <p:cNvPr id="14" name="직사각형 2"/>
          <p:cNvSpPr/>
          <p:nvPr/>
        </p:nvSpPr>
        <p:spPr>
          <a:xfrm>
            <a:off x="0" y="0"/>
            <a:ext cx="1571621" cy="1371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Ins="274320" rtlCol="0" anchor="ctr"/>
          <a:lstStyle/>
          <a:p>
            <a:pPr>
              <a:lnSpc>
                <a:spcPct val="150000"/>
              </a:lnSpc>
            </a:pPr>
            <a:r>
              <a:rPr lang="en-US" altLang="ko-KR" sz="1600" b="1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NanumSquareOTF ExtraBold" charset="-127"/>
              </a:rPr>
              <a:t>0. </a:t>
            </a:r>
            <a:r>
              <a:rPr lang="ko-KR" altLang="en-US" sz="1600" b="1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NanumSquareOTF ExtraBold" charset="-127"/>
              </a:rPr>
              <a:t> 배경</a:t>
            </a:r>
          </a:p>
        </p:txBody>
      </p:sp>
      <p:sp>
        <p:nvSpPr>
          <p:cNvPr id="12" name="직사각형 2"/>
          <p:cNvSpPr/>
          <p:nvPr/>
        </p:nvSpPr>
        <p:spPr>
          <a:xfrm>
            <a:off x="4" y="5486400"/>
            <a:ext cx="1571621" cy="1371600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Ins="274320" rtlCol="0" anchor="ctr"/>
          <a:lstStyle/>
          <a:p>
            <a:pPr marL="342900" lvl="0" indent="-342900">
              <a:lnSpc>
                <a:spcPct val="150000"/>
              </a:lnSpc>
              <a:buFont typeface="+mj-lt"/>
              <a:buAutoNum type="arabicPeriod" startAt="4"/>
            </a:pPr>
            <a:r>
              <a:rPr lang="ko-KR" altLang="en-US" sz="1600" b="1" dirty="0" smtClean="0">
                <a:solidFill>
                  <a:prstClr val="black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NanumSquareOTF ExtraBold" charset="-127"/>
              </a:rPr>
              <a:t>전망 및 비판</a:t>
            </a:r>
            <a:endParaRPr lang="ko-KR" altLang="en-US" sz="1600" b="1" dirty="0">
              <a:solidFill>
                <a:prstClr val="black"/>
              </a:solidFill>
              <a:latin typeface="나눔스퀘어OTF" panose="020B0600000101010101" pitchFamily="34" charset="-127"/>
              <a:ea typeface="나눔스퀘어OTF" panose="020B0600000101010101" pitchFamily="34" charset="-127"/>
              <a:cs typeface="NanumSquareOTF ExtraBold" charset="-127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5700" y="1588661"/>
            <a:ext cx="9093200" cy="501341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137456" y="1055687"/>
            <a:ext cx="928085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v"/>
            </a:pPr>
            <a:r>
              <a:rPr lang="en-US" altLang="ko-KR" b="1" dirty="0" smtClean="0">
                <a:latin typeface="+mn-ea"/>
              </a:rPr>
              <a:t>AWS</a:t>
            </a:r>
            <a:r>
              <a:rPr lang="ko-KR" altLang="en-US" b="1" dirty="0" smtClean="0">
                <a:latin typeface="+mn-ea"/>
              </a:rPr>
              <a:t>와 파트너십</a:t>
            </a:r>
            <a:endParaRPr lang="en-US" altLang="ko-KR" sz="1600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72627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9812" y="379414"/>
            <a:ext cx="9092515" cy="606423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n-US" altLang="ko-KR" sz="3200" b="1" dirty="0" smtClean="0">
                <a:latin typeface="+mn-ea"/>
                <a:ea typeface="+mn-ea"/>
              </a:rPr>
              <a:t>2.3.</a:t>
            </a:r>
            <a:r>
              <a:rPr lang="ko-KR" altLang="en-US" sz="3200" b="1" dirty="0" smtClean="0">
                <a:latin typeface="+mn-ea"/>
                <a:ea typeface="+mn-ea"/>
              </a:rPr>
              <a:t> 데이터 제공</a:t>
            </a:r>
            <a:endParaRPr lang="en-US" sz="3200" dirty="0">
              <a:latin typeface="+mn-ea"/>
              <a:ea typeface="+mn-ea"/>
            </a:endParaRPr>
          </a:p>
        </p:txBody>
      </p:sp>
      <p:sp>
        <p:nvSpPr>
          <p:cNvPr id="4" name="직사각형 2"/>
          <p:cNvSpPr/>
          <p:nvPr/>
        </p:nvSpPr>
        <p:spPr>
          <a:xfrm>
            <a:off x="1" y="1371600"/>
            <a:ext cx="1571621" cy="1371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Ins="274320" rtlCol="0" anchor="ctr"/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600" b="1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NanumSquareOTF ExtraBold" charset="-127"/>
              </a:rPr>
              <a:t>소개</a:t>
            </a:r>
          </a:p>
        </p:txBody>
      </p:sp>
      <p:sp>
        <p:nvSpPr>
          <p:cNvPr id="5" name="직사각형 2"/>
          <p:cNvSpPr/>
          <p:nvPr/>
        </p:nvSpPr>
        <p:spPr>
          <a:xfrm>
            <a:off x="1" y="2743200"/>
            <a:ext cx="1571621" cy="13716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Ins="274320" rtlCol="0" anchor="ctr"/>
          <a:lstStyle/>
          <a:p>
            <a:pPr marL="342900" indent="-342900">
              <a:lnSpc>
                <a:spcPct val="150000"/>
              </a:lnSpc>
              <a:buFont typeface="+mj-lt"/>
              <a:buAutoNum type="arabicPeriod" startAt="2"/>
            </a:pPr>
            <a:r>
              <a:rPr lang="ko-KR" altLang="en-US" sz="1600" b="1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NanumSquareOTF ExtraBold" charset="-127"/>
              </a:rPr>
              <a:t>기술</a:t>
            </a:r>
            <a:endParaRPr lang="en-US" altLang="ko-KR" sz="1600" b="1" dirty="0" smtClean="0">
              <a:solidFill>
                <a:schemeClr val="tx1"/>
              </a:solidFill>
              <a:latin typeface="나눔스퀘어OTF" panose="020B0600000101010101" pitchFamily="34" charset="-127"/>
              <a:ea typeface="나눔스퀘어OTF" panose="020B0600000101010101" pitchFamily="34" charset="-127"/>
              <a:cs typeface="NanumSquareOTF ExtraBold" charset="-127"/>
            </a:endParaRPr>
          </a:p>
        </p:txBody>
      </p:sp>
      <p:sp>
        <p:nvSpPr>
          <p:cNvPr id="6" name="직사각형 2"/>
          <p:cNvSpPr/>
          <p:nvPr/>
        </p:nvSpPr>
        <p:spPr>
          <a:xfrm>
            <a:off x="1" y="4114800"/>
            <a:ext cx="1571621" cy="1371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Ins="274320" rtlCol="0" anchor="ctr"/>
          <a:lstStyle/>
          <a:p>
            <a:pPr marL="342900" indent="-342900">
              <a:lnSpc>
                <a:spcPct val="150000"/>
              </a:lnSpc>
              <a:buFont typeface="+mj-lt"/>
              <a:buAutoNum type="arabicPeriod" startAt="3"/>
            </a:pPr>
            <a:r>
              <a:rPr lang="ko-KR" altLang="en-US" sz="1600" b="1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NanumSquareOTF ExtraBold" charset="-127"/>
              </a:rPr>
              <a:t>성장</a:t>
            </a:r>
          </a:p>
        </p:txBody>
      </p:sp>
      <p:sp>
        <p:nvSpPr>
          <p:cNvPr id="14" name="직사각형 2"/>
          <p:cNvSpPr/>
          <p:nvPr/>
        </p:nvSpPr>
        <p:spPr>
          <a:xfrm>
            <a:off x="0" y="0"/>
            <a:ext cx="1571621" cy="1371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Ins="274320" rtlCol="0" anchor="ctr"/>
          <a:lstStyle/>
          <a:p>
            <a:pPr>
              <a:lnSpc>
                <a:spcPct val="150000"/>
              </a:lnSpc>
            </a:pPr>
            <a:r>
              <a:rPr lang="en-US" altLang="ko-KR" sz="1600" b="1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NanumSquareOTF ExtraBold" charset="-127"/>
              </a:rPr>
              <a:t>0. </a:t>
            </a:r>
            <a:r>
              <a:rPr lang="ko-KR" altLang="en-US" sz="1600" b="1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NanumSquareOTF ExtraBold" charset="-127"/>
              </a:rPr>
              <a:t> 배경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1813613" y="1168400"/>
            <a:ext cx="3291787" cy="546100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sz="1700" b="1" dirty="0" smtClean="0">
                <a:solidFill>
                  <a:schemeClr val="accent1">
                    <a:lumMod val="7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NanumSquareOTF ExtraBold" charset="-127"/>
              </a:rPr>
              <a:t>Dashboard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altLang="ko-KR" sz="1600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NanumSquareOTF" charset="-127"/>
              </a:rPr>
              <a:t>Customizable </a:t>
            </a:r>
            <a:r>
              <a:rPr lang="en-US" altLang="ko-KR" sz="16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NanumSquareOTF" charset="-127"/>
              </a:rPr>
              <a:t>dashboard to present holistic measurement metrics.</a:t>
            </a:r>
            <a:endParaRPr lang="ko-KR" altLang="en-US" sz="1600" dirty="0" smtClean="0">
              <a:solidFill>
                <a:schemeClr val="tx1"/>
              </a:solidFill>
              <a:latin typeface="나눔스퀘어OTF" panose="020B0600000101010101" pitchFamily="34" charset="-127"/>
              <a:ea typeface="나눔스퀘어OTF" panose="020B0600000101010101" pitchFamily="34" charset="-127"/>
              <a:cs typeface="NanumSquareOTF" charset="-127"/>
            </a:endParaRPr>
          </a:p>
        </p:txBody>
      </p:sp>
      <p:sp>
        <p:nvSpPr>
          <p:cNvPr id="12" name="직사각형 2"/>
          <p:cNvSpPr/>
          <p:nvPr/>
        </p:nvSpPr>
        <p:spPr>
          <a:xfrm>
            <a:off x="4" y="5486400"/>
            <a:ext cx="1571621" cy="1371600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Ins="274320" rtlCol="0" anchor="ctr"/>
          <a:lstStyle/>
          <a:p>
            <a:pPr marL="342900" lvl="0" indent="-342900">
              <a:lnSpc>
                <a:spcPct val="150000"/>
              </a:lnSpc>
              <a:buFont typeface="+mj-lt"/>
              <a:buAutoNum type="arabicPeriod" startAt="4"/>
            </a:pPr>
            <a:r>
              <a:rPr lang="ko-KR" altLang="en-US" sz="1600" b="1" dirty="0" smtClean="0">
                <a:solidFill>
                  <a:prstClr val="black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NanumSquareOTF ExtraBold" charset="-127"/>
              </a:rPr>
              <a:t>전망 및 비판</a:t>
            </a:r>
            <a:endParaRPr lang="ko-KR" altLang="en-US" sz="1600" b="1" dirty="0">
              <a:solidFill>
                <a:prstClr val="black"/>
              </a:solidFill>
              <a:latin typeface="나눔스퀘어OTF" panose="020B0600000101010101" pitchFamily="34" charset="-127"/>
              <a:ea typeface="나눔스퀘어OTF" panose="020B0600000101010101" pitchFamily="34" charset="-127"/>
              <a:cs typeface="NanumSquareOTF ExtraBold" charset="-127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5242613" y="1168400"/>
            <a:ext cx="3291787" cy="546100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sz="1700" b="1" dirty="0" smtClean="0">
                <a:solidFill>
                  <a:schemeClr val="accent1">
                    <a:lumMod val="7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NanumSquareOTF ExtraBold" charset="-127"/>
              </a:rPr>
              <a:t>편리한 </a:t>
            </a:r>
            <a:r>
              <a:rPr lang="en-US" altLang="ko-KR" sz="1700" b="1" dirty="0" smtClean="0">
                <a:solidFill>
                  <a:schemeClr val="accent1">
                    <a:lumMod val="7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NanumSquareOTF ExtraBold" charset="-127"/>
              </a:rPr>
              <a:t>API</a:t>
            </a:r>
            <a:r>
              <a:rPr lang="ko-KR" altLang="en-US" sz="1700" b="1" dirty="0" smtClean="0">
                <a:solidFill>
                  <a:schemeClr val="accent1">
                    <a:lumMod val="7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NanumSquareOTF ExtraBold" charset="-127"/>
              </a:rPr>
              <a:t> 제공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ko-KR" altLang="en-US" sz="1600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NanumSquareOTF" charset="-127"/>
              </a:rPr>
              <a:t>에어브릿지에서 제공하는 코드 몇 줄을 앱</a:t>
            </a:r>
            <a:r>
              <a:rPr lang="en-US" altLang="ko-KR" sz="1600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NanumSquareOTF" charset="-127"/>
              </a:rPr>
              <a:t>/</a:t>
            </a:r>
            <a:r>
              <a:rPr lang="ko-KR" altLang="en-US" sz="1600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NanumSquareOTF" charset="-127"/>
              </a:rPr>
              <a:t>웹 내부에 추가하면 작동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8671613" y="1168400"/>
            <a:ext cx="3291787" cy="546100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sz="1700" b="1" dirty="0" smtClean="0">
                <a:solidFill>
                  <a:schemeClr val="accent1">
                    <a:lumMod val="7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NanumSquareOTF ExtraBold" charset="-127"/>
              </a:rPr>
              <a:t>3</a:t>
            </a:r>
            <a:r>
              <a:rPr lang="en-US" altLang="ko-KR" sz="1700" b="1" baseline="30000" dirty="0" smtClean="0">
                <a:solidFill>
                  <a:schemeClr val="accent1">
                    <a:lumMod val="7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NanumSquareOTF ExtraBold" charset="-127"/>
              </a:rPr>
              <a:t>rd</a:t>
            </a:r>
            <a:r>
              <a:rPr lang="en-US" altLang="ko-KR" sz="1700" b="1" dirty="0" smtClean="0">
                <a:solidFill>
                  <a:schemeClr val="accent1">
                    <a:lumMod val="7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NanumSquareOTF ExtraBold" charset="-127"/>
              </a:rPr>
              <a:t> party Integration</a:t>
            </a:r>
            <a:endParaRPr lang="en-US" altLang="ko-KR" sz="1600" dirty="0" smtClean="0">
              <a:solidFill>
                <a:schemeClr val="tx1"/>
              </a:solidFill>
              <a:latin typeface="나눔스퀘어OTF" panose="020B0600000101010101" pitchFamily="34" charset="-127"/>
              <a:ea typeface="나눔스퀘어OTF" panose="020B0600000101010101" pitchFamily="34" charset="-127"/>
              <a:cs typeface="NanumSquareOTF" charset="-127"/>
            </a:endParaRP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altLang="ko-KR" sz="1600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NanumSquareOTF" charset="-127"/>
              </a:rPr>
              <a:t>Easy to integrate with industry </a:t>
            </a:r>
            <a:r>
              <a:rPr lang="en-US" altLang="ko-KR" sz="16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NanumSquareOTF" charset="-127"/>
              </a:rPr>
              <a:t>leading digital marketing channels, data storages, and other product analytics tools</a:t>
            </a:r>
            <a:r>
              <a:rPr lang="en-US" altLang="ko-KR" sz="1600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NanumSquareOTF" charset="-127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ko-KR" altLang="en-US" sz="1600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NanumSquareOTF" charset="-127"/>
              </a:rPr>
              <a:t>예</a:t>
            </a:r>
            <a:r>
              <a:rPr lang="en-US" altLang="ko-KR" sz="1600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NanumSquareOTF" charset="-127"/>
              </a:rPr>
              <a:t>:</a:t>
            </a:r>
            <a:r>
              <a:rPr lang="ko-KR" altLang="en-US" sz="1600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NanumSquareOTF" charset="-127"/>
              </a:rPr>
              <a:t> </a:t>
            </a:r>
            <a:r>
              <a:rPr lang="en-US" altLang="ko-KR" sz="1600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NanumSquareOTF" charset="-127"/>
              </a:rPr>
              <a:t>Braze</a:t>
            </a:r>
            <a:endParaRPr lang="ko-KR" altLang="en-US" sz="1600" dirty="0" smtClean="0">
              <a:solidFill>
                <a:schemeClr val="tx1"/>
              </a:solidFill>
              <a:latin typeface="나눔스퀘어OTF" panose="020B0600000101010101" pitchFamily="34" charset="-127"/>
              <a:ea typeface="나눔스퀘어OTF" panose="020B0600000101010101" pitchFamily="34" charset="-127"/>
              <a:cs typeface="NanumSquareOTF" charset="-127"/>
            </a:endParaRPr>
          </a:p>
        </p:txBody>
      </p:sp>
      <p:pic>
        <p:nvPicPr>
          <p:cNvPr id="20486" name="Picture 6" descr="https://airbridge.io/static/593abaa4a7808d5a83b0d028e5d06a35/d4704/reinstall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8054" y="4232885"/>
            <a:ext cx="3102904" cy="1939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8" name="Picture 8" descr="ntegrated Data Feed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2556" y="4114800"/>
            <a:ext cx="3009900" cy="2124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797"/>
          <a:stretch/>
        </p:blipFill>
        <p:spPr>
          <a:xfrm>
            <a:off x="5485457" y="3314700"/>
            <a:ext cx="2617143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77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9812" y="379414"/>
            <a:ext cx="9092515" cy="606423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ko-KR" altLang="en-US" sz="3200" b="1" dirty="0" smtClean="0">
                <a:latin typeface="+mn-ea"/>
                <a:ea typeface="+mn-ea"/>
              </a:rPr>
              <a:t>투자 상황</a:t>
            </a:r>
            <a:endParaRPr lang="en-US" sz="3200" dirty="0">
              <a:latin typeface="+mn-ea"/>
              <a:ea typeface="+mn-ea"/>
            </a:endParaRPr>
          </a:p>
        </p:txBody>
      </p:sp>
      <p:sp>
        <p:nvSpPr>
          <p:cNvPr id="4" name="직사각형 2"/>
          <p:cNvSpPr/>
          <p:nvPr/>
        </p:nvSpPr>
        <p:spPr>
          <a:xfrm>
            <a:off x="1" y="1371600"/>
            <a:ext cx="1571621" cy="1371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Ins="274320" rtlCol="0" anchor="ctr"/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600" b="1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NanumSquareOTF ExtraBold" charset="-127"/>
              </a:rPr>
              <a:t>소개</a:t>
            </a:r>
          </a:p>
        </p:txBody>
      </p:sp>
      <p:sp>
        <p:nvSpPr>
          <p:cNvPr id="5" name="직사각형 2"/>
          <p:cNvSpPr/>
          <p:nvPr/>
        </p:nvSpPr>
        <p:spPr>
          <a:xfrm>
            <a:off x="1" y="2743200"/>
            <a:ext cx="1571621" cy="1371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Ins="274320" rtlCol="0" anchor="ctr"/>
          <a:lstStyle/>
          <a:p>
            <a:pPr marL="342900" indent="-342900">
              <a:lnSpc>
                <a:spcPct val="150000"/>
              </a:lnSpc>
              <a:buFont typeface="+mj-lt"/>
              <a:buAutoNum type="arabicPeriod" startAt="2"/>
            </a:pPr>
            <a:r>
              <a:rPr lang="ko-KR" altLang="en-US" sz="1600" b="1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NanumSquareOTF ExtraBold" charset="-127"/>
              </a:rPr>
              <a:t>기술</a:t>
            </a:r>
            <a:endParaRPr lang="en-US" altLang="ko-KR" sz="1600" b="1" dirty="0" smtClean="0">
              <a:solidFill>
                <a:schemeClr val="tx1"/>
              </a:solidFill>
              <a:latin typeface="나눔스퀘어OTF" panose="020B0600000101010101" pitchFamily="34" charset="-127"/>
              <a:ea typeface="나눔스퀘어OTF" panose="020B0600000101010101" pitchFamily="34" charset="-127"/>
              <a:cs typeface="NanumSquareOTF ExtraBold" charset="-127"/>
            </a:endParaRPr>
          </a:p>
        </p:txBody>
      </p:sp>
      <p:sp>
        <p:nvSpPr>
          <p:cNvPr id="6" name="직사각형 2"/>
          <p:cNvSpPr/>
          <p:nvPr/>
        </p:nvSpPr>
        <p:spPr>
          <a:xfrm>
            <a:off x="1" y="4114800"/>
            <a:ext cx="1571621" cy="13716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Ins="274320" rtlCol="0" anchor="ctr"/>
          <a:lstStyle/>
          <a:p>
            <a:pPr marL="342900" indent="-342900">
              <a:lnSpc>
                <a:spcPct val="150000"/>
              </a:lnSpc>
              <a:buFont typeface="+mj-lt"/>
              <a:buAutoNum type="arabicPeriod" startAt="3"/>
            </a:pPr>
            <a:r>
              <a:rPr lang="ko-KR" altLang="en-US" sz="1600" b="1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NanumSquareOTF ExtraBold" charset="-127"/>
              </a:rPr>
              <a:t>성장</a:t>
            </a:r>
          </a:p>
        </p:txBody>
      </p:sp>
      <p:sp>
        <p:nvSpPr>
          <p:cNvPr id="7" name="직사각형 2"/>
          <p:cNvSpPr/>
          <p:nvPr/>
        </p:nvSpPr>
        <p:spPr>
          <a:xfrm>
            <a:off x="4" y="5486400"/>
            <a:ext cx="1571621" cy="1371600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Ins="274320" rtlCol="0" anchor="ctr"/>
          <a:lstStyle/>
          <a:p>
            <a:pPr marL="342900" lvl="0" indent="-342900">
              <a:lnSpc>
                <a:spcPct val="150000"/>
              </a:lnSpc>
              <a:buFont typeface="+mj-lt"/>
              <a:buAutoNum type="arabicPeriod" startAt="4"/>
            </a:pPr>
            <a:r>
              <a:rPr lang="ko-KR" altLang="en-US" sz="1600" b="1" dirty="0" smtClean="0">
                <a:solidFill>
                  <a:prstClr val="black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NanumSquareOTF ExtraBold" charset="-127"/>
              </a:rPr>
              <a:t>전망 및 비판</a:t>
            </a:r>
            <a:endParaRPr lang="ko-KR" altLang="en-US" sz="1600" b="1" dirty="0">
              <a:solidFill>
                <a:prstClr val="black"/>
              </a:solidFill>
              <a:latin typeface="나눔스퀘어OTF" panose="020B0600000101010101" pitchFamily="34" charset="-127"/>
              <a:ea typeface="나눔스퀘어OTF" panose="020B0600000101010101" pitchFamily="34" charset="-127"/>
              <a:cs typeface="NanumSquareOTF ExtraBold" charset="-127"/>
            </a:endParaRPr>
          </a:p>
        </p:txBody>
      </p:sp>
      <p:sp>
        <p:nvSpPr>
          <p:cNvPr id="14" name="직사각형 2"/>
          <p:cNvSpPr/>
          <p:nvPr/>
        </p:nvSpPr>
        <p:spPr>
          <a:xfrm>
            <a:off x="0" y="0"/>
            <a:ext cx="1571621" cy="1371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Ins="274320" rtlCol="0" anchor="ctr"/>
          <a:lstStyle/>
          <a:p>
            <a:pPr>
              <a:lnSpc>
                <a:spcPct val="150000"/>
              </a:lnSpc>
            </a:pPr>
            <a:r>
              <a:rPr lang="en-US" altLang="ko-KR" sz="1600" b="1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NanumSquareOTF ExtraBold" charset="-127"/>
              </a:rPr>
              <a:t>0. </a:t>
            </a:r>
            <a:r>
              <a:rPr lang="ko-KR" altLang="en-US" sz="1600" b="1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NanumSquareOTF ExtraBold" charset="-127"/>
              </a:rPr>
              <a:t> 배경</a:t>
            </a:r>
          </a:p>
        </p:txBody>
      </p:sp>
      <p:sp>
        <p:nvSpPr>
          <p:cNvPr id="9" name="Oval 8"/>
          <p:cNvSpPr/>
          <p:nvPr/>
        </p:nvSpPr>
        <p:spPr>
          <a:xfrm>
            <a:off x="1993900" y="3811586"/>
            <a:ext cx="1330329" cy="1330329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+mn-ea"/>
              </a:rPr>
              <a:t>15.10</a:t>
            </a:r>
            <a:endParaRPr lang="ko-KR" altLang="en-US" sz="1600" dirty="0" smtClean="0">
              <a:solidFill>
                <a:schemeClr val="tx2">
                  <a:lumMod val="20000"/>
                  <a:lumOff val="80000"/>
                </a:schemeClr>
              </a:solidFill>
              <a:latin typeface="+mn-ea"/>
            </a:endParaRPr>
          </a:p>
          <a:p>
            <a:pPr algn="ctr"/>
            <a:r>
              <a:rPr lang="en-US" altLang="ko-KR" sz="1600" dirty="0" smtClean="0">
                <a:latin typeface="+mn-ea"/>
              </a:rPr>
              <a:t>seed</a:t>
            </a:r>
          </a:p>
          <a:p>
            <a:pPr algn="ctr"/>
            <a:r>
              <a:rPr lang="en-US" altLang="ko-KR" sz="1600" b="1" dirty="0" smtClean="0">
                <a:latin typeface="+mn-ea"/>
              </a:rPr>
              <a:t>5,000</a:t>
            </a:r>
            <a:r>
              <a:rPr lang="ko-KR" altLang="en-US" sz="1600" b="1" dirty="0" smtClean="0">
                <a:latin typeface="+mn-ea"/>
              </a:rPr>
              <a:t>만</a:t>
            </a:r>
          </a:p>
        </p:txBody>
      </p:sp>
      <p:sp>
        <p:nvSpPr>
          <p:cNvPr id="11" name="Oval 10"/>
          <p:cNvSpPr/>
          <p:nvPr/>
        </p:nvSpPr>
        <p:spPr>
          <a:xfrm>
            <a:off x="3425816" y="3557586"/>
            <a:ext cx="1584329" cy="1584329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+mn-ea"/>
              </a:rPr>
              <a:t>16.03</a:t>
            </a:r>
            <a:endParaRPr lang="ko-KR" altLang="en-US" dirty="0" smtClean="0">
              <a:solidFill>
                <a:schemeClr val="tx2">
                  <a:lumMod val="20000"/>
                  <a:lumOff val="80000"/>
                </a:schemeClr>
              </a:solidFill>
              <a:latin typeface="+mn-ea"/>
            </a:endParaRPr>
          </a:p>
          <a:p>
            <a:pPr algn="ctr"/>
            <a:r>
              <a:rPr lang="en-US" altLang="ko-KR" dirty="0" smtClean="0">
                <a:latin typeface="+mn-ea"/>
              </a:rPr>
              <a:t>seed</a:t>
            </a:r>
          </a:p>
          <a:p>
            <a:pPr algn="ctr"/>
            <a:r>
              <a:rPr lang="en-US" altLang="ko-KR" b="1" dirty="0" smtClean="0">
                <a:latin typeface="+mn-ea"/>
              </a:rPr>
              <a:t>1</a:t>
            </a:r>
            <a:r>
              <a:rPr lang="ko-KR" altLang="en-US" b="1" dirty="0" smtClean="0">
                <a:latin typeface="+mn-ea"/>
              </a:rPr>
              <a:t>억</a:t>
            </a:r>
          </a:p>
        </p:txBody>
      </p:sp>
      <p:sp>
        <p:nvSpPr>
          <p:cNvPr id="12" name="Oval 11"/>
          <p:cNvSpPr/>
          <p:nvPr/>
        </p:nvSpPr>
        <p:spPr>
          <a:xfrm>
            <a:off x="5111732" y="3341686"/>
            <a:ext cx="1801254" cy="1801254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en-US" altLang="ko-KR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+mn-ea"/>
              </a:rPr>
              <a:t>16.06</a:t>
            </a:r>
            <a:endParaRPr lang="ko-KR" altLang="en-US" dirty="0" smtClean="0">
              <a:solidFill>
                <a:schemeClr val="tx2">
                  <a:lumMod val="20000"/>
                  <a:lumOff val="80000"/>
                </a:schemeClr>
              </a:solidFill>
              <a:latin typeface="+mn-ea"/>
            </a:endParaRPr>
          </a:p>
          <a:p>
            <a:pPr algn="ctr">
              <a:lnSpc>
                <a:spcPct val="120000"/>
              </a:lnSpc>
            </a:pPr>
            <a:r>
              <a:rPr lang="ko-KR" altLang="en-US" dirty="0" smtClean="0">
                <a:latin typeface="+mn-ea"/>
              </a:rPr>
              <a:t>지원금</a:t>
            </a:r>
            <a:endParaRPr lang="en-US" altLang="ko-KR" dirty="0" smtClean="0">
              <a:latin typeface="+mn-ea"/>
            </a:endParaRPr>
          </a:p>
          <a:p>
            <a:pPr algn="ctr">
              <a:lnSpc>
                <a:spcPct val="120000"/>
              </a:lnSpc>
            </a:pPr>
            <a:r>
              <a:rPr lang="en-US" altLang="ko-KR" sz="2000" b="1" dirty="0" smtClean="0">
                <a:latin typeface="+mn-ea"/>
              </a:rPr>
              <a:t>7</a:t>
            </a:r>
            <a:r>
              <a:rPr lang="ko-KR" altLang="en-US" sz="2000" b="1" dirty="0" smtClean="0">
                <a:latin typeface="+mn-ea"/>
              </a:rPr>
              <a:t>억</a:t>
            </a:r>
          </a:p>
        </p:txBody>
      </p:sp>
      <p:sp>
        <p:nvSpPr>
          <p:cNvPr id="13" name="Oval 12"/>
          <p:cNvSpPr/>
          <p:nvPr/>
        </p:nvSpPr>
        <p:spPr>
          <a:xfrm>
            <a:off x="7014573" y="3087685"/>
            <a:ext cx="2054229" cy="2054229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en-US" altLang="ko-KR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+mn-ea"/>
              </a:rPr>
              <a:t>17.06</a:t>
            </a:r>
            <a:endParaRPr lang="ko-KR" altLang="en-US" dirty="0" smtClean="0">
              <a:solidFill>
                <a:schemeClr val="tx2">
                  <a:lumMod val="20000"/>
                  <a:lumOff val="80000"/>
                </a:schemeClr>
              </a:solidFill>
              <a:latin typeface="+mn-ea"/>
            </a:endParaRPr>
          </a:p>
          <a:p>
            <a:pPr algn="ctr">
              <a:lnSpc>
                <a:spcPct val="120000"/>
              </a:lnSpc>
            </a:pPr>
            <a:r>
              <a:rPr lang="en-US" altLang="ko-KR" dirty="0" smtClean="0">
                <a:latin typeface="+mn-ea"/>
              </a:rPr>
              <a:t>Series</a:t>
            </a:r>
            <a:r>
              <a:rPr lang="en-US" altLang="ko-KR" b="1" dirty="0" smtClean="0">
                <a:latin typeface="+mn-ea"/>
              </a:rPr>
              <a:t> </a:t>
            </a:r>
            <a:r>
              <a:rPr lang="en-US" altLang="ko-KR" dirty="0" smtClean="0">
                <a:latin typeface="+mn-ea"/>
              </a:rPr>
              <a:t>A</a:t>
            </a:r>
          </a:p>
          <a:p>
            <a:pPr algn="ctr">
              <a:lnSpc>
                <a:spcPct val="120000"/>
              </a:lnSpc>
            </a:pPr>
            <a:r>
              <a:rPr lang="en-US" altLang="ko-KR" sz="2000" b="1" dirty="0" smtClean="0">
                <a:latin typeface="+mn-ea"/>
              </a:rPr>
              <a:t>15</a:t>
            </a:r>
            <a:r>
              <a:rPr lang="ko-KR" altLang="en-US" sz="2000" b="1" dirty="0" smtClean="0">
                <a:latin typeface="+mn-ea"/>
              </a:rPr>
              <a:t>억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5209952" y="5318122"/>
            <a:ext cx="1555234" cy="948265"/>
            <a:chOff x="5529022" y="5640393"/>
            <a:chExt cx="1555234" cy="948265"/>
          </a:xfrm>
        </p:grpSpPr>
        <p:pic>
          <p:nvPicPr>
            <p:cNvPr id="11266" name="Picture 2" descr="IPS íë¡ê·¸ë¨ logo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07096" y="5640393"/>
              <a:ext cx="584204" cy="5842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/>
            <p:cNvSpPr txBox="1"/>
            <p:nvPr/>
          </p:nvSpPr>
          <p:spPr>
            <a:xfrm>
              <a:off x="5529022" y="6219326"/>
              <a:ext cx="15552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TIPS</a:t>
              </a:r>
              <a:r>
                <a:rPr lang="ko-KR" altLang="en-US" dirty="0" smtClean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프로그램</a:t>
              </a:r>
              <a:endParaRPr lang="en-US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2729952" y="5249351"/>
            <a:ext cx="1292341" cy="953536"/>
            <a:chOff x="2034088" y="5640393"/>
            <a:chExt cx="1292341" cy="953536"/>
          </a:xfrm>
        </p:grpSpPr>
        <p:pic>
          <p:nvPicPr>
            <p:cNvPr id="11268" name="Picture 4" descr="¨ì²íë ì´ logo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77813" y="5640393"/>
              <a:ext cx="584204" cy="5842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/>
            <p:cNvSpPr txBox="1"/>
            <p:nvPr/>
          </p:nvSpPr>
          <p:spPr>
            <a:xfrm>
              <a:off x="2034088" y="6224597"/>
              <a:ext cx="12923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mtClean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퓨처 </a:t>
              </a:r>
              <a:r>
                <a:rPr lang="ko-KR" altLang="en-US" dirty="0" smtClean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플레이</a:t>
              </a:r>
              <a:endParaRPr lang="en-US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7448206" y="5337179"/>
            <a:ext cx="1186962" cy="929208"/>
            <a:chOff x="8832338" y="5675320"/>
            <a:chExt cx="1186962" cy="929208"/>
          </a:xfrm>
        </p:grpSpPr>
        <p:pic>
          <p:nvPicPr>
            <p:cNvPr id="11270" name="Picture 6" descr="mage result for gsíì¼í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32338" y="5675320"/>
              <a:ext cx="1186962" cy="5143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/>
            <p:cNvSpPr txBox="1"/>
            <p:nvPr/>
          </p:nvSpPr>
          <p:spPr>
            <a:xfrm>
              <a:off x="8861401" y="6235196"/>
              <a:ext cx="11288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GS</a:t>
              </a:r>
              <a:r>
                <a:rPr lang="ko-KR" altLang="en-US" dirty="0" smtClean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홈쇼핑</a:t>
              </a:r>
              <a:endParaRPr lang="en-US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</p:grpSp>
      <p:sp>
        <p:nvSpPr>
          <p:cNvPr id="20" name="Rounded Rectangle 19"/>
          <p:cNvSpPr/>
          <p:nvPr/>
        </p:nvSpPr>
        <p:spPr>
          <a:xfrm>
            <a:off x="1889812" y="1177864"/>
            <a:ext cx="9750749" cy="1262636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lnSpc>
                <a:spcPct val="150000"/>
              </a:lnSpc>
            </a:pPr>
            <a:r>
              <a:rPr lang="ko-KR" altLang="en-US" sz="1700" b="1" dirty="0" smtClean="0">
                <a:solidFill>
                  <a:schemeClr val="accent1">
                    <a:lumMod val="7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NanumSquareOTF ExtraBold" charset="-127"/>
              </a:rPr>
              <a:t>누적 </a:t>
            </a:r>
            <a:r>
              <a:rPr lang="en-US" altLang="ko-KR" sz="1700" b="1" dirty="0" smtClean="0">
                <a:solidFill>
                  <a:schemeClr val="accent1">
                    <a:lumMod val="7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NanumSquareOTF ExtraBold" charset="-127"/>
              </a:rPr>
              <a:t>23</a:t>
            </a:r>
            <a:r>
              <a:rPr lang="ko-KR" altLang="en-US" sz="1700" b="1" dirty="0" smtClean="0">
                <a:solidFill>
                  <a:schemeClr val="accent1">
                    <a:lumMod val="7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NanumSquareOTF ExtraBold" charset="-127"/>
              </a:rPr>
              <a:t>억 </a:t>
            </a:r>
            <a:r>
              <a:rPr lang="en-US" altLang="ko-KR" sz="1700" b="1" dirty="0" smtClean="0">
                <a:solidFill>
                  <a:schemeClr val="accent1">
                    <a:lumMod val="7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NanumSquareOTF ExtraBold" charset="-127"/>
              </a:rPr>
              <a:t>5,000</a:t>
            </a:r>
            <a:r>
              <a:rPr lang="ko-KR" altLang="en-US" sz="1700" b="1" dirty="0" smtClean="0">
                <a:solidFill>
                  <a:schemeClr val="accent1">
                    <a:lumMod val="7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NanumSquareOTF ExtraBold" charset="-127"/>
              </a:rPr>
              <a:t>만원 이상 투자 유치</a:t>
            </a:r>
          </a:p>
          <a:p>
            <a:pPr marL="742950" lvl="1" indent="-285750">
              <a:lnSpc>
                <a:spcPct val="150000"/>
              </a:lnSpc>
              <a:buFont typeface="Arial" charset="0"/>
              <a:buChar char="•"/>
            </a:pPr>
            <a:r>
              <a:rPr lang="ko-KR" altLang="en-US" sz="1600" b="1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NanumSquareOTF" charset="-127"/>
              </a:rPr>
              <a:t>초기 고객이었던 </a:t>
            </a:r>
            <a:r>
              <a:rPr lang="en-US" altLang="ko-KR" sz="1600" b="1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NanumSquareOTF" charset="-127"/>
              </a:rPr>
              <a:t>GS</a:t>
            </a:r>
            <a:r>
              <a:rPr lang="ko-KR" altLang="en-US" sz="1600" b="1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NanumSquareOTF" charset="-127"/>
              </a:rPr>
              <a:t>홈쇼핑으로부터 시리즈 </a:t>
            </a:r>
            <a:r>
              <a:rPr lang="en-US" altLang="ko-KR" sz="1600" b="1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NanumSquareOTF" charset="-127"/>
              </a:rPr>
              <a:t>A</a:t>
            </a:r>
            <a:r>
              <a:rPr lang="ko-KR" altLang="en-US" sz="1600" b="1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NanumSquareOTF" charset="-127"/>
              </a:rPr>
              <a:t> 투자 유치</a:t>
            </a:r>
          </a:p>
        </p:txBody>
      </p:sp>
      <p:pic>
        <p:nvPicPr>
          <p:cNvPr id="11272" name="Picture 8" descr="mage result for ab180 ico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11" t="7091" r="30111" b="16190"/>
          <a:stretch/>
        </p:blipFill>
        <p:spPr bwMode="auto">
          <a:xfrm>
            <a:off x="9332271" y="2942748"/>
            <a:ext cx="2135829" cy="2162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/>
          <p:cNvSpPr txBox="1"/>
          <p:nvPr/>
        </p:nvSpPr>
        <p:spPr>
          <a:xfrm>
            <a:off x="9320736" y="5337179"/>
            <a:ext cx="218200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smtClean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18.10</a:t>
            </a:r>
            <a:endParaRPr lang="ko-KR" altLang="en-US" dirty="0" smtClean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ctr"/>
            <a:r>
              <a:rPr lang="ko-KR" altLang="en-US" dirty="0" smtClean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리버스 </a:t>
            </a:r>
            <a:r>
              <a:rPr lang="en-US" altLang="ko-KR" dirty="0" smtClean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ICO</a:t>
            </a:r>
            <a:endParaRPr lang="ko-KR" altLang="en-US" dirty="0" smtClean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ctr"/>
            <a:r>
              <a:rPr lang="en-US" altLang="ko-KR" dirty="0" smtClean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</a:t>
            </a:r>
            <a:r>
              <a:rPr lang="ko-KR" altLang="en-US" dirty="0" smtClean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네이버 라인 등 투자</a:t>
            </a:r>
            <a:r>
              <a:rPr lang="en-US" altLang="ko-KR" dirty="0" smtClean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</a:t>
            </a:r>
            <a:endParaRPr 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93187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9812" y="379414"/>
            <a:ext cx="9092515" cy="606423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ko-KR" altLang="en-US" sz="3200" b="1" dirty="0" smtClean="0">
                <a:latin typeface="+mn-ea"/>
                <a:ea typeface="+mn-ea"/>
              </a:rPr>
              <a:t>전망</a:t>
            </a:r>
            <a:endParaRPr lang="en-US" sz="3200" dirty="0">
              <a:latin typeface="+mn-ea"/>
              <a:ea typeface="+mn-ea"/>
            </a:endParaRPr>
          </a:p>
        </p:txBody>
      </p:sp>
      <p:sp>
        <p:nvSpPr>
          <p:cNvPr id="4" name="직사각형 2"/>
          <p:cNvSpPr/>
          <p:nvPr/>
        </p:nvSpPr>
        <p:spPr>
          <a:xfrm>
            <a:off x="1" y="1371600"/>
            <a:ext cx="1571621" cy="1371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Ins="274320" rtlCol="0" anchor="ctr"/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600" b="1" dirty="0" smtClean="0">
                <a:solidFill>
                  <a:schemeClr val="tx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NanumSquareOTF ExtraBold" charset="-127"/>
              </a:rPr>
              <a:t>소개</a:t>
            </a:r>
          </a:p>
        </p:txBody>
      </p:sp>
      <p:sp>
        <p:nvSpPr>
          <p:cNvPr id="5" name="직사각형 2"/>
          <p:cNvSpPr/>
          <p:nvPr/>
        </p:nvSpPr>
        <p:spPr>
          <a:xfrm>
            <a:off x="1" y="2743200"/>
            <a:ext cx="1571621" cy="1371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Ins="274320" rtlCol="0" anchor="ctr"/>
          <a:lstStyle/>
          <a:p>
            <a:pPr marL="342900" indent="-342900">
              <a:lnSpc>
                <a:spcPct val="150000"/>
              </a:lnSpc>
              <a:buFont typeface="+mj-lt"/>
              <a:buAutoNum type="arabicPeriod" startAt="2"/>
            </a:pPr>
            <a:r>
              <a:rPr lang="ko-KR" altLang="en-US" sz="1600" b="1" dirty="0" smtClean="0">
                <a:solidFill>
                  <a:schemeClr val="tx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NanumSquareOTF ExtraBold" charset="-127"/>
              </a:rPr>
              <a:t>기술</a:t>
            </a:r>
            <a:endParaRPr lang="en-US" altLang="ko-KR" sz="1600" b="1" dirty="0" smtClean="0">
              <a:solidFill>
                <a:schemeClr val="tx1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NanumSquareOTF ExtraBold" charset="-127"/>
            </a:endParaRPr>
          </a:p>
        </p:txBody>
      </p:sp>
      <p:sp>
        <p:nvSpPr>
          <p:cNvPr id="6" name="직사각형 2"/>
          <p:cNvSpPr/>
          <p:nvPr/>
        </p:nvSpPr>
        <p:spPr>
          <a:xfrm>
            <a:off x="1" y="4114800"/>
            <a:ext cx="1571621" cy="1371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Ins="274320" rtlCol="0" anchor="ctr"/>
          <a:lstStyle/>
          <a:p>
            <a:pPr marL="342900" indent="-342900">
              <a:lnSpc>
                <a:spcPct val="150000"/>
              </a:lnSpc>
              <a:buFont typeface="+mj-lt"/>
              <a:buAutoNum type="arabicPeriod" startAt="3"/>
            </a:pPr>
            <a:r>
              <a:rPr lang="ko-KR" altLang="en-US" sz="1600" b="1" dirty="0" smtClean="0">
                <a:solidFill>
                  <a:schemeClr val="tx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NanumSquareOTF ExtraBold" charset="-127"/>
              </a:rPr>
              <a:t>성장</a:t>
            </a:r>
          </a:p>
        </p:txBody>
      </p:sp>
      <p:sp>
        <p:nvSpPr>
          <p:cNvPr id="7" name="직사각형 2"/>
          <p:cNvSpPr/>
          <p:nvPr/>
        </p:nvSpPr>
        <p:spPr>
          <a:xfrm>
            <a:off x="4" y="5486400"/>
            <a:ext cx="1571621" cy="13716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Ins="274320" rtlCol="0" anchor="ctr"/>
          <a:lstStyle/>
          <a:p>
            <a:pPr marL="342900" lvl="0" indent="-342900">
              <a:lnSpc>
                <a:spcPct val="150000"/>
              </a:lnSpc>
              <a:buFont typeface="+mj-lt"/>
              <a:buAutoNum type="arabicPeriod" startAt="4"/>
            </a:pPr>
            <a:r>
              <a:rPr lang="ko-KR" altLang="en-US" sz="1600" b="1" dirty="0" smtClean="0">
                <a:solidFill>
                  <a:prstClr val="black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NanumSquareOTF ExtraBold" charset="-127"/>
              </a:rPr>
              <a:t>전망 및 비판</a:t>
            </a:r>
            <a:endParaRPr lang="ko-KR" altLang="en-US" sz="1600" b="1" dirty="0">
              <a:solidFill>
                <a:prstClr val="black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NanumSquareOTF ExtraBold" charset="-127"/>
            </a:endParaRPr>
          </a:p>
        </p:txBody>
      </p:sp>
      <p:sp>
        <p:nvSpPr>
          <p:cNvPr id="14" name="직사각형 2"/>
          <p:cNvSpPr/>
          <p:nvPr/>
        </p:nvSpPr>
        <p:spPr>
          <a:xfrm>
            <a:off x="0" y="0"/>
            <a:ext cx="1571621" cy="1371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Ins="274320" rtlCol="0" anchor="ctr"/>
          <a:lstStyle/>
          <a:p>
            <a:pPr>
              <a:lnSpc>
                <a:spcPct val="150000"/>
              </a:lnSpc>
            </a:pPr>
            <a:r>
              <a:rPr lang="en-US" altLang="ko-KR" sz="1600" b="1" dirty="0" smtClean="0">
                <a:solidFill>
                  <a:schemeClr val="tx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NanumSquareOTF ExtraBold" charset="-127"/>
              </a:rPr>
              <a:t>0. </a:t>
            </a:r>
            <a:r>
              <a:rPr lang="ko-KR" altLang="en-US" sz="1600" b="1" dirty="0" smtClean="0">
                <a:solidFill>
                  <a:schemeClr val="tx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NanumSquareOTF ExtraBold" charset="-127"/>
              </a:rPr>
              <a:t> 배경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1889812" y="1177864"/>
            <a:ext cx="9750749" cy="2086036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lnSpc>
                <a:spcPct val="150000"/>
              </a:lnSpc>
            </a:pPr>
            <a:r>
              <a:rPr lang="ko-KR" altLang="en-US" sz="1700" b="1" dirty="0" smtClean="0">
                <a:solidFill>
                  <a:schemeClr val="accent1">
                    <a:lumMod val="75000"/>
                  </a:schemeClr>
                </a:solidFill>
                <a:latin typeface="+mn-ea"/>
                <a:cs typeface="NanumSquareOTF ExtraBold" charset="-127"/>
              </a:rPr>
              <a:t>계획</a:t>
            </a:r>
          </a:p>
          <a:p>
            <a:pPr marL="742950" lvl="1" indent="-285750">
              <a:lnSpc>
                <a:spcPct val="150000"/>
              </a:lnSpc>
              <a:buFont typeface="Arial" charset="0"/>
              <a:buChar char="•"/>
            </a:pPr>
            <a:r>
              <a:rPr lang="ko-KR" altLang="en-US" sz="1600" b="1" dirty="0" smtClean="0">
                <a:solidFill>
                  <a:schemeClr val="tx1"/>
                </a:solidFill>
                <a:latin typeface="+mn-ea"/>
                <a:cs typeface="NanumSquareOTF" charset="-127"/>
              </a:rPr>
              <a:t>해외</a:t>
            </a:r>
            <a:r>
              <a:rPr lang="ko-KR" altLang="en-US" sz="1600" dirty="0" smtClean="0">
                <a:solidFill>
                  <a:schemeClr val="tx1"/>
                </a:solidFill>
                <a:latin typeface="+mn-ea"/>
                <a:cs typeface="NanumSquareOTF" charset="-127"/>
              </a:rPr>
              <a:t> 진출 계획 발표</a:t>
            </a:r>
          </a:p>
          <a:p>
            <a:pPr marL="1200150" lvl="2" indent="-285750">
              <a:lnSpc>
                <a:spcPct val="150000"/>
              </a:lnSpc>
              <a:buFont typeface="Arial" charset="0"/>
              <a:buChar char="•"/>
            </a:pPr>
            <a:r>
              <a:rPr lang="ko-KR" altLang="en-US" sz="1600" b="1" dirty="0" smtClean="0">
                <a:solidFill>
                  <a:schemeClr val="tx1"/>
                </a:solidFill>
                <a:latin typeface="+mn-ea"/>
                <a:cs typeface="NanumSquareOTF" charset="-127"/>
              </a:rPr>
              <a:t>일본 </a:t>
            </a:r>
            <a:r>
              <a:rPr lang="ko-KR" altLang="en-US" sz="1600" b="1" dirty="0">
                <a:solidFill>
                  <a:schemeClr val="tx1"/>
                </a:solidFill>
                <a:latin typeface="+mn-ea"/>
                <a:cs typeface="NanumSquareOTF" charset="-127"/>
              </a:rPr>
              <a:t>및 대만 시장 </a:t>
            </a:r>
            <a:r>
              <a:rPr lang="ko-KR" altLang="en-US" sz="1600" dirty="0">
                <a:solidFill>
                  <a:schemeClr val="tx1"/>
                </a:solidFill>
                <a:latin typeface="+mn-ea"/>
                <a:cs typeface="NanumSquareOTF" charset="-127"/>
              </a:rPr>
              <a:t>진출을 위해 </a:t>
            </a:r>
            <a:r>
              <a:rPr lang="en-US" altLang="ko-KR" sz="1600" dirty="0" smtClean="0">
                <a:solidFill>
                  <a:schemeClr val="tx1"/>
                </a:solidFill>
                <a:latin typeface="+mn-ea"/>
                <a:cs typeface="NanumSquareOTF" charset="-127"/>
              </a:rPr>
              <a:t>D2C</a:t>
            </a:r>
            <a:r>
              <a:rPr lang="ko-KR" altLang="en-US" sz="1600" dirty="0" smtClean="0">
                <a:solidFill>
                  <a:schemeClr val="tx1"/>
                </a:solidFill>
                <a:latin typeface="+mn-ea"/>
                <a:cs typeface="NanumSquareOTF" charset="-127"/>
              </a:rPr>
              <a:t>와 파트너십 체결</a:t>
            </a:r>
          </a:p>
          <a:p>
            <a:pPr marL="1200150" lvl="2" indent="-285750">
              <a:lnSpc>
                <a:spcPct val="150000"/>
              </a:lnSpc>
              <a:buFont typeface="Arial" charset="0"/>
              <a:buChar char="•"/>
            </a:pPr>
            <a:r>
              <a:rPr lang="ko-KR" altLang="en-US" sz="1600" b="1" dirty="0" smtClean="0">
                <a:solidFill>
                  <a:schemeClr val="tx1"/>
                </a:solidFill>
                <a:latin typeface="+mn-ea"/>
                <a:cs typeface="NanumSquareOTF" charset="-127"/>
              </a:rPr>
              <a:t>베트남</a:t>
            </a:r>
            <a:r>
              <a:rPr lang="ko-KR" altLang="en-US" sz="1600" b="1" dirty="0">
                <a:solidFill>
                  <a:schemeClr val="tx1"/>
                </a:solidFill>
                <a:latin typeface="+mn-ea"/>
                <a:cs typeface="NanumSquareOTF" charset="-127"/>
              </a:rPr>
              <a:t> 지역 확장</a:t>
            </a:r>
            <a:r>
              <a:rPr lang="ko-KR" altLang="en-US" sz="1600" dirty="0">
                <a:solidFill>
                  <a:schemeClr val="tx1"/>
                </a:solidFill>
                <a:latin typeface="+mn-ea"/>
                <a:cs typeface="NanumSquareOTF" charset="-127"/>
              </a:rPr>
              <a:t>을 위해 </a:t>
            </a:r>
            <a:r>
              <a:rPr lang="en-US" altLang="ko-KR" sz="1600" dirty="0" err="1">
                <a:solidFill>
                  <a:schemeClr val="tx1"/>
                </a:solidFill>
                <a:latin typeface="+mn-ea"/>
                <a:cs typeface="NanumSquareOTF" charset="-127"/>
              </a:rPr>
              <a:t>YouNet</a:t>
            </a:r>
            <a:r>
              <a:rPr lang="en-US" altLang="ko-KR" sz="1600" dirty="0">
                <a:solidFill>
                  <a:schemeClr val="tx1"/>
                </a:solidFill>
                <a:latin typeface="+mn-ea"/>
                <a:cs typeface="NanumSquareOTF" charset="-127"/>
              </a:rPr>
              <a:t> </a:t>
            </a:r>
            <a:r>
              <a:rPr lang="en-US" altLang="ko-KR" sz="1600" dirty="0" smtClean="0">
                <a:solidFill>
                  <a:schemeClr val="tx1"/>
                </a:solidFill>
                <a:latin typeface="+mn-ea"/>
                <a:cs typeface="NanumSquareOTF" charset="-127"/>
              </a:rPr>
              <a:t>Global</a:t>
            </a:r>
            <a:r>
              <a:rPr lang="ko-KR" altLang="en-US" sz="1600" dirty="0" smtClean="0">
                <a:solidFill>
                  <a:schemeClr val="tx1"/>
                </a:solidFill>
                <a:latin typeface="+mn-ea"/>
                <a:cs typeface="NanumSquareOTF" charset="-127"/>
              </a:rPr>
              <a:t>과 파트너십 체결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1889811" y="3441700"/>
            <a:ext cx="9750749" cy="3098799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lnSpc>
                <a:spcPct val="150000"/>
              </a:lnSpc>
            </a:pPr>
            <a:r>
              <a:rPr lang="ko-KR" altLang="en-US" sz="1700" b="1" dirty="0" smtClean="0">
                <a:solidFill>
                  <a:schemeClr val="accent1">
                    <a:lumMod val="75000"/>
                  </a:schemeClr>
                </a:solidFill>
                <a:latin typeface="+mn-ea"/>
                <a:cs typeface="NanumSquareOTF ExtraBold" charset="-127"/>
              </a:rPr>
              <a:t>경쟁</a:t>
            </a:r>
          </a:p>
          <a:p>
            <a:pPr marL="742950" lvl="1" indent="-285750">
              <a:lnSpc>
                <a:spcPct val="150000"/>
              </a:lnSpc>
              <a:buFont typeface="Arial" charset="0"/>
              <a:buChar char="•"/>
            </a:pPr>
            <a:r>
              <a:rPr lang="ko-KR" altLang="en-US" sz="1600" b="1" dirty="0" smtClean="0">
                <a:solidFill>
                  <a:schemeClr val="tx1"/>
                </a:solidFill>
                <a:latin typeface="+mn-ea"/>
                <a:cs typeface="NanumSquareOTF" charset="-127"/>
              </a:rPr>
              <a:t>국내</a:t>
            </a:r>
            <a:r>
              <a:rPr lang="en-US" altLang="ko-KR" sz="1600" b="1" dirty="0" smtClean="0">
                <a:solidFill>
                  <a:schemeClr val="tx1"/>
                </a:solidFill>
                <a:latin typeface="+mn-ea"/>
                <a:cs typeface="NanumSquareOTF" charset="-127"/>
              </a:rPr>
              <a:t> </a:t>
            </a:r>
          </a:p>
          <a:p>
            <a:pPr marL="1200150" lvl="2" indent="-285750">
              <a:lnSpc>
                <a:spcPct val="150000"/>
              </a:lnSpc>
              <a:buFont typeface="Arial" charset="0"/>
              <a:buChar char="•"/>
            </a:pPr>
            <a:r>
              <a:rPr lang="en-US" altLang="ko-KR" sz="1600" b="1" dirty="0" err="1" smtClean="0">
                <a:solidFill>
                  <a:schemeClr val="tx1"/>
                </a:solidFill>
                <a:latin typeface="+mn-ea"/>
                <a:cs typeface="NanumSquareOTF" charset="-127"/>
              </a:rPr>
              <a:t>IGAworks</a:t>
            </a:r>
            <a:endParaRPr lang="en-US" altLang="ko-KR" sz="1600" b="1" dirty="0" smtClean="0">
              <a:solidFill>
                <a:schemeClr val="tx1"/>
              </a:solidFill>
              <a:latin typeface="+mn-ea"/>
              <a:cs typeface="NanumSquareOTF" charset="-127"/>
            </a:endParaRPr>
          </a:p>
          <a:p>
            <a:pPr marL="742950" lvl="1" indent="-285750">
              <a:lnSpc>
                <a:spcPct val="150000"/>
              </a:lnSpc>
              <a:buFont typeface="Arial" charset="0"/>
              <a:buChar char="•"/>
            </a:pPr>
            <a:r>
              <a:rPr lang="ko-KR" altLang="en-US" sz="1600" b="1" dirty="0" smtClean="0">
                <a:solidFill>
                  <a:schemeClr val="tx1"/>
                </a:solidFill>
                <a:latin typeface="+mn-ea"/>
                <a:cs typeface="NanumSquareOTF" charset="-127"/>
              </a:rPr>
              <a:t>해외</a:t>
            </a:r>
            <a:r>
              <a:rPr lang="ko-KR" altLang="en-US" sz="1600" dirty="0" smtClean="0">
                <a:solidFill>
                  <a:schemeClr val="tx1"/>
                </a:solidFill>
                <a:latin typeface="+mn-ea"/>
                <a:cs typeface="NanumSquareOTF" charset="-127"/>
              </a:rPr>
              <a:t> </a:t>
            </a:r>
          </a:p>
          <a:p>
            <a:pPr marL="1200150" lvl="2" indent="-285750">
              <a:lnSpc>
                <a:spcPct val="150000"/>
              </a:lnSpc>
              <a:buFont typeface="Arial" charset="0"/>
              <a:buChar char="•"/>
            </a:pPr>
            <a:r>
              <a:rPr lang="en-US" altLang="ko-KR" sz="1600" b="1" dirty="0" smtClean="0">
                <a:solidFill>
                  <a:schemeClr val="tx1"/>
                </a:solidFill>
                <a:latin typeface="+mn-ea"/>
                <a:cs typeface="NanumSquareOTF" charset="-127"/>
              </a:rPr>
              <a:t>Google Analytics</a:t>
            </a:r>
          </a:p>
          <a:p>
            <a:pPr marL="1200150" lvl="2" indent="-285750">
              <a:lnSpc>
                <a:spcPct val="150000"/>
              </a:lnSpc>
              <a:buFont typeface="Arial" charset="0"/>
              <a:buChar char="•"/>
            </a:pPr>
            <a:r>
              <a:rPr lang="en-US" altLang="ko-KR" sz="1600" b="1" dirty="0" smtClean="0">
                <a:solidFill>
                  <a:schemeClr val="tx1"/>
                </a:solidFill>
                <a:latin typeface="+mn-ea"/>
                <a:cs typeface="NanumSquareOTF" charset="-127"/>
              </a:rPr>
              <a:t>Apple</a:t>
            </a:r>
            <a:endParaRPr lang="ko-KR" altLang="en-US" sz="1600" dirty="0" smtClean="0">
              <a:solidFill>
                <a:schemeClr val="tx1"/>
              </a:solidFill>
              <a:latin typeface="+mn-ea"/>
              <a:cs typeface="NanumSquareOTF" charset="-127"/>
            </a:endParaRPr>
          </a:p>
          <a:p>
            <a:pPr marL="1200150" lvl="2" indent="-285750">
              <a:lnSpc>
                <a:spcPct val="150000"/>
              </a:lnSpc>
              <a:buFont typeface="Arial" charset="0"/>
              <a:buChar char="•"/>
            </a:pPr>
            <a:r>
              <a:rPr lang="en-US" altLang="ko-KR" sz="1600" b="1" dirty="0" smtClean="0">
                <a:solidFill>
                  <a:schemeClr val="tx1"/>
                </a:solidFill>
                <a:latin typeface="+mn-ea"/>
                <a:cs typeface="NanumSquareOTF" charset="-127"/>
              </a:rPr>
              <a:t>Facebook</a:t>
            </a:r>
          </a:p>
        </p:txBody>
      </p:sp>
      <p:pic>
        <p:nvPicPr>
          <p:cNvPr id="13314" name="Picture 2" descr="http://blog.ab180.co/content/images/2016/07/Screen-Shot-2016-07-04-at-8-52-35-PM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9600" y="3735496"/>
            <a:ext cx="5616575" cy="2498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5829300" y="5613400"/>
            <a:ext cx="5372100" cy="546100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2745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9812" y="379414"/>
            <a:ext cx="9092515" cy="606423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ko-KR" altLang="en-US" sz="3200" b="1" dirty="0" smtClean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비판</a:t>
            </a:r>
            <a:endParaRPr lang="en-US" sz="32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4" name="직사각형 2"/>
          <p:cNvSpPr/>
          <p:nvPr/>
        </p:nvSpPr>
        <p:spPr>
          <a:xfrm>
            <a:off x="1" y="1371600"/>
            <a:ext cx="1571621" cy="1371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Ins="274320" rtlCol="0" anchor="ctr"/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600" b="1" dirty="0" smtClean="0">
                <a:solidFill>
                  <a:schemeClr val="tx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NanumSquareOTF ExtraBold" charset="-127"/>
              </a:rPr>
              <a:t>소개</a:t>
            </a:r>
          </a:p>
        </p:txBody>
      </p:sp>
      <p:sp>
        <p:nvSpPr>
          <p:cNvPr id="5" name="직사각형 2"/>
          <p:cNvSpPr/>
          <p:nvPr/>
        </p:nvSpPr>
        <p:spPr>
          <a:xfrm>
            <a:off x="1" y="2743200"/>
            <a:ext cx="1571621" cy="1371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Ins="274320" rtlCol="0" anchor="ctr"/>
          <a:lstStyle/>
          <a:p>
            <a:pPr marL="342900" indent="-342900">
              <a:lnSpc>
                <a:spcPct val="150000"/>
              </a:lnSpc>
              <a:buFont typeface="+mj-lt"/>
              <a:buAutoNum type="arabicPeriod" startAt="2"/>
            </a:pPr>
            <a:r>
              <a:rPr lang="ko-KR" altLang="en-US" sz="1600" b="1" dirty="0" smtClean="0">
                <a:solidFill>
                  <a:schemeClr val="tx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NanumSquareOTF ExtraBold" charset="-127"/>
              </a:rPr>
              <a:t>기술</a:t>
            </a:r>
            <a:endParaRPr lang="en-US" altLang="ko-KR" sz="1600" b="1" dirty="0" smtClean="0">
              <a:solidFill>
                <a:schemeClr val="tx1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NanumSquareOTF ExtraBold" charset="-127"/>
            </a:endParaRPr>
          </a:p>
        </p:txBody>
      </p:sp>
      <p:sp>
        <p:nvSpPr>
          <p:cNvPr id="6" name="직사각형 2"/>
          <p:cNvSpPr/>
          <p:nvPr/>
        </p:nvSpPr>
        <p:spPr>
          <a:xfrm>
            <a:off x="1" y="4114800"/>
            <a:ext cx="1571621" cy="1371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Ins="274320" rtlCol="0" anchor="ctr"/>
          <a:lstStyle/>
          <a:p>
            <a:pPr marL="342900" indent="-342900">
              <a:lnSpc>
                <a:spcPct val="150000"/>
              </a:lnSpc>
              <a:buFont typeface="+mj-lt"/>
              <a:buAutoNum type="arabicPeriod" startAt="3"/>
            </a:pPr>
            <a:r>
              <a:rPr lang="ko-KR" altLang="en-US" sz="1600" b="1" dirty="0" smtClean="0">
                <a:solidFill>
                  <a:schemeClr val="tx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NanumSquareOTF ExtraBold" charset="-127"/>
              </a:rPr>
              <a:t>성장</a:t>
            </a:r>
          </a:p>
        </p:txBody>
      </p:sp>
      <p:sp>
        <p:nvSpPr>
          <p:cNvPr id="7" name="직사각형 2"/>
          <p:cNvSpPr/>
          <p:nvPr/>
        </p:nvSpPr>
        <p:spPr>
          <a:xfrm>
            <a:off x="4" y="5486400"/>
            <a:ext cx="1571621" cy="13716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Ins="274320" rtlCol="0" anchor="ctr"/>
          <a:lstStyle/>
          <a:p>
            <a:pPr marL="342900" lvl="0" indent="-342900">
              <a:lnSpc>
                <a:spcPct val="150000"/>
              </a:lnSpc>
              <a:buFont typeface="+mj-lt"/>
              <a:buAutoNum type="arabicPeriod" startAt="4"/>
            </a:pPr>
            <a:r>
              <a:rPr lang="ko-KR" altLang="en-US" sz="1600" b="1" dirty="0" smtClean="0">
                <a:solidFill>
                  <a:prstClr val="black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NanumSquareOTF ExtraBold" charset="-127"/>
              </a:rPr>
              <a:t>전망 및 비판</a:t>
            </a:r>
            <a:endParaRPr lang="ko-KR" altLang="en-US" sz="1600" b="1" dirty="0">
              <a:solidFill>
                <a:prstClr val="black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NanumSquareOTF ExtraBold" charset="-127"/>
            </a:endParaRPr>
          </a:p>
        </p:txBody>
      </p:sp>
      <p:sp>
        <p:nvSpPr>
          <p:cNvPr id="14" name="직사각형 2"/>
          <p:cNvSpPr/>
          <p:nvPr/>
        </p:nvSpPr>
        <p:spPr>
          <a:xfrm>
            <a:off x="0" y="0"/>
            <a:ext cx="1571621" cy="1371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Ins="274320" rtlCol="0" anchor="ctr"/>
          <a:lstStyle/>
          <a:p>
            <a:pPr>
              <a:lnSpc>
                <a:spcPct val="150000"/>
              </a:lnSpc>
            </a:pPr>
            <a:r>
              <a:rPr lang="en-US" altLang="ko-KR" sz="1600" b="1" dirty="0" smtClean="0">
                <a:solidFill>
                  <a:schemeClr val="tx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NanumSquareOTF ExtraBold" charset="-127"/>
              </a:rPr>
              <a:t>0. </a:t>
            </a:r>
            <a:r>
              <a:rPr lang="ko-KR" altLang="en-US" sz="1600" b="1" dirty="0" smtClean="0">
                <a:solidFill>
                  <a:schemeClr val="tx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NanumSquareOTF ExtraBold" charset="-127"/>
              </a:rPr>
              <a:t> 배경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6576800" y="1177864"/>
            <a:ext cx="5063761" cy="5121336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rIns="182880" rtlCol="0" anchor="ctr"/>
          <a:lstStyle/>
          <a:p>
            <a:pPr>
              <a:lnSpc>
                <a:spcPct val="150000"/>
              </a:lnSpc>
            </a:pPr>
            <a:r>
              <a:rPr lang="ko-KR" altLang="en-US" sz="1700" b="1" dirty="0" smtClean="0">
                <a:solidFill>
                  <a:schemeClr val="accent1">
                    <a:lumMod val="7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NanumSquareOTF ExtraBold" charset="-127"/>
              </a:rPr>
              <a:t>개인정보 침해 소지</a:t>
            </a:r>
            <a:br>
              <a:rPr lang="ko-KR" altLang="en-US" sz="1700" b="1" dirty="0" smtClean="0">
                <a:solidFill>
                  <a:schemeClr val="accent1">
                    <a:lumMod val="7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NanumSquareOTF ExtraBold" charset="-127"/>
              </a:rPr>
            </a:br>
            <a:endParaRPr lang="ko-KR" altLang="en-US" sz="1700" b="1" dirty="0" smtClean="0">
              <a:solidFill>
                <a:schemeClr val="accent1">
                  <a:lumMod val="75000"/>
                </a:schemeClr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NanumSquareOTF ExtraBold" charset="-127"/>
            </a:endParaRP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ko-KR" altLang="en-US" sz="1600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NanumSquareOTF" charset="-127"/>
              </a:rPr>
              <a:t>개인화된 맞춤형 광고는 </a:t>
            </a:r>
            <a:r>
              <a:rPr lang="ko-KR" altLang="en-US" sz="1600" b="1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NanumSquareOTF" charset="-127"/>
              </a:rPr>
              <a:t>정보의 비대칭성</a:t>
            </a:r>
            <a:r>
              <a:rPr lang="ko-KR" altLang="en-US" sz="1600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NanumSquareOTF" charset="-127"/>
              </a:rPr>
              <a:t>으로 발생한 수요와 공급의 불균형을 해소해줄 것</a:t>
            </a:r>
            <a:br>
              <a:rPr lang="ko-KR" altLang="en-US" sz="1600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NanumSquareOTF" charset="-127"/>
              </a:rPr>
            </a:br>
            <a:endParaRPr lang="ko-KR" altLang="en-US" sz="1600" dirty="0" smtClean="0">
              <a:solidFill>
                <a:schemeClr val="tx1"/>
              </a:solidFill>
              <a:latin typeface="나눔스퀘어OTF" panose="020B0600000101010101" pitchFamily="34" charset="-127"/>
              <a:ea typeface="나눔스퀘어OTF" panose="020B0600000101010101" pitchFamily="34" charset="-127"/>
              <a:cs typeface="NanumSquareOTF" charset="-127"/>
            </a:endParaRP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ko-KR" altLang="en-US" sz="1600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NanumSquareOTF" charset="-127"/>
              </a:rPr>
              <a:t>개인은 데이터를 제공함으로써 </a:t>
            </a:r>
            <a:r>
              <a:rPr lang="ko-KR" altLang="en-US" sz="1600" b="1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NanumSquareOTF" charset="-127"/>
              </a:rPr>
              <a:t>다양한 서비스 </a:t>
            </a:r>
            <a:r>
              <a:rPr lang="en-US" altLang="ko-KR" sz="1600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NanumSquareOTF" charset="-127"/>
              </a:rPr>
              <a:t>(e.g., </a:t>
            </a:r>
            <a:r>
              <a:rPr lang="ko-KR" altLang="en-US" sz="1600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NanumSquareOTF" charset="-127"/>
              </a:rPr>
              <a:t>할인쿠폰을 받는다든지</a:t>
            </a:r>
            <a:r>
              <a:rPr lang="en-US" altLang="ko-KR" sz="1600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NanumSquareOTF" charset="-127"/>
              </a:rPr>
              <a:t>,</a:t>
            </a:r>
            <a:r>
              <a:rPr lang="ko-KR" altLang="en-US" sz="1600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NanumSquareOTF" charset="-127"/>
              </a:rPr>
              <a:t> 자신에게 알맞은 보험이나 카드사 혜택을 받는다든지</a:t>
            </a:r>
            <a:r>
              <a:rPr lang="en-US" altLang="ko-KR" sz="1600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NanumSquareOTF" charset="-127"/>
              </a:rPr>
              <a:t>)</a:t>
            </a:r>
            <a:r>
              <a:rPr lang="ko-KR" altLang="en-US" sz="1600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NanumSquareOTF" charset="-127"/>
              </a:rPr>
              <a:t>를 누릴 수 있음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9811" y="1177864"/>
            <a:ext cx="4368800" cy="3409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5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2"/>
          <p:cNvSpPr/>
          <p:nvPr/>
        </p:nvSpPr>
        <p:spPr>
          <a:xfrm>
            <a:off x="1" y="0"/>
            <a:ext cx="1572768" cy="6857999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목차</a:t>
            </a:r>
            <a:endParaRPr lang="ko-KR" altLang="en-US" sz="28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ctr"/>
            <a:endParaRPr lang="ko-KR" altLang="en-US" sz="2800" dirty="0" smtClean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ctr"/>
            <a:endParaRPr lang="ko-KR" altLang="en-US" sz="28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ctr"/>
            <a:endParaRPr lang="ko-KR" altLang="en-US" sz="2800" dirty="0" smtClean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ctr"/>
            <a:endParaRPr lang="ko-KR" altLang="en-US" sz="28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ctr"/>
            <a:endParaRPr lang="ko-KR" altLang="en-US" sz="2800" dirty="0" smtClean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ctr"/>
            <a:endParaRPr lang="ko-KR" altLang="en-US" sz="28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ctr"/>
            <a:endParaRPr lang="ko-KR" altLang="en-US" sz="2800" dirty="0" smtClean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ctr"/>
            <a:endParaRPr lang="ko-KR" altLang="en-US" sz="28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ctr"/>
            <a:endParaRPr lang="ko-KR" altLang="en-US" sz="2800" dirty="0" smtClean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ctr"/>
            <a:endParaRPr lang="ko-KR" altLang="en-US" sz="28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20474" y="1293296"/>
            <a:ext cx="3822966" cy="42011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 smtClean="0"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NanumSquareOTF ExtraBold" charset="-127"/>
              </a:rPr>
              <a:t>0.</a:t>
            </a:r>
            <a:r>
              <a:rPr lang="ko-KR" altLang="en-US" sz="2000" b="1" dirty="0" smtClean="0"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NanumSquareOTF ExtraBold" charset="-127"/>
              </a:rPr>
              <a:t> </a:t>
            </a:r>
            <a:r>
              <a:rPr lang="ko-KR" altLang="en-US" sz="2000" b="1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NanumSquareOTF ExtraBold" charset="-127"/>
              </a:rPr>
              <a:t>배경</a:t>
            </a:r>
            <a:r>
              <a:rPr lang="en-US" altLang="ko-KR" sz="2000" b="1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NanumSquareOTF ExtraBold" charset="-127"/>
              </a:rPr>
              <a:t>:</a:t>
            </a:r>
            <a:r>
              <a:rPr lang="ko-KR" altLang="en-US" sz="2000" b="1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NanumSquareOTF ExtraBold" charset="-127"/>
              </a:rPr>
              <a:t> 패러다임의 </a:t>
            </a:r>
            <a:r>
              <a:rPr lang="ko-KR" altLang="en-US" sz="2000" b="1" dirty="0" smtClean="0"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NanumSquareOTF ExtraBold" charset="-127"/>
              </a:rPr>
              <a:t>변화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2000" b="1" dirty="0" smtClean="0"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NanumSquareOTF ExtraBold" charset="-127"/>
              </a:rPr>
              <a:t>소개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endParaRPr lang="ko-KR" altLang="en-US" sz="2000" b="1" dirty="0" smtClean="0"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NanumSquareOTF ExtraBold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2000" b="1" dirty="0" smtClean="0"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NanumSquareOTF ExtraBold" charset="-127"/>
              </a:rPr>
              <a:t>기술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endParaRPr lang="ko-KR" altLang="en-US" sz="2000" b="1" dirty="0"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NanumSquareOTF ExtraBold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endParaRPr lang="ko-KR" altLang="en-US" sz="2000" b="1" dirty="0" smtClean="0"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NanumSquareOTF ExtraBold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2000" b="1" dirty="0" smtClean="0"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NanumSquareOTF ExtraBold" charset="-127"/>
              </a:rPr>
              <a:t>성장</a:t>
            </a:r>
            <a:endParaRPr lang="ko-KR" altLang="en-US" sz="400" b="1" dirty="0" smtClean="0"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NanumSquareOTF ExtraBold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endParaRPr lang="ko-KR" altLang="en-US" b="1" dirty="0" smtClean="0"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NanumSquareOTF ExtraBold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2000" b="1" dirty="0" smtClean="0"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NanumSquareOTF ExtraBold" charset="-127"/>
              </a:rPr>
              <a:t>전망 및 비판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5527618" y="1792709"/>
            <a:ext cx="3837254" cy="3426297"/>
            <a:chOff x="6184845" y="1997935"/>
            <a:chExt cx="3837254" cy="3426297"/>
          </a:xfrm>
        </p:grpSpPr>
        <p:sp>
          <p:nvSpPr>
            <p:cNvPr id="10" name="TextBox 9"/>
            <p:cNvSpPr txBox="1"/>
            <p:nvPr/>
          </p:nvSpPr>
          <p:spPr>
            <a:xfrm>
              <a:off x="6199133" y="2896939"/>
              <a:ext cx="382296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600" dirty="0" smtClean="0">
                  <a:latin typeface="나눔스퀘어OTF" panose="020B0600000101010101" pitchFamily="34" charset="-127"/>
                  <a:ea typeface="나눔스퀘어OTF" panose="020B0600000101010101" pitchFamily="34" charset="-127"/>
                  <a:cs typeface="NanumSquareOTF" charset="-127"/>
                </a:rPr>
                <a:t>2.1.</a:t>
              </a:r>
              <a:r>
                <a:rPr lang="ko-KR" altLang="en-US" sz="1600" dirty="0" smtClean="0">
                  <a:latin typeface="나눔스퀘어OTF" panose="020B0600000101010101" pitchFamily="34" charset="-127"/>
                  <a:ea typeface="나눔스퀘어OTF" panose="020B0600000101010101" pitchFamily="34" charset="-127"/>
                  <a:cs typeface="NanumSquareOTF" charset="-127"/>
                </a:rPr>
                <a:t>  데이터 수집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600" dirty="0" smtClean="0">
                  <a:latin typeface="나눔스퀘어OTF" panose="020B0600000101010101" pitchFamily="34" charset="-127"/>
                  <a:ea typeface="나눔스퀘어OTF" panose="020B0600000101010101" pitchFamily="34" charset="-127"/>
                  <a:cs typeface="NanumSquareOTF" charset="-127"/>
                </a:rPr>
                <a:t>2.2.</a:t>
              </a:r>
              <a:r>
                <a:rPr lang="ko-KR" altLang="en-US" sz="1600" dirty="0" smtClean="0">
                  <a:latin typeface="나눔스퀘어OTF" panose="020B0600000101010101" pitchFamily="34" charset="-127"/>
                  <a:ea typeface="나눔스퀘어OTF" panose="020B0600000101010101" pitchFamily="34" charset="-127"/>
                  <a:cs typeface="NanumSquareOTF" charset="-127"/>
                </a:rPr>
                <a:t>  데이터 처리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600" dirty="0" smtClean="0">
                  <a:latin typeface="나눔스퀘어OTF" panose="020B0600000101010101" pitchFamily="34" charset="-127"/>
                  <a:ea typeface="나눔스퀘어OTF" panose="020B0600000101010101" pitchFamily="34" charset="-127"/>
                  <a:cs typeface="NanumSquareOTF" charset="-127"/>
                </a:rPr>
                <a:t>2.3.</a:t>
              </a:r>
              <a:r>
                <a:rPr lang="ko-KR" altLang="en-US" sz="1600" dirty="0">
                  <a:latin typeface="나눔스퀘어OTF" panose="020B0600000101010101" pitchFamily="34" charset="-127"/>
                  <a:ea typeface="나눔스퀘어OTF" panose="020B0600000101010101" pitchFamily="34" charset="-127"/>
                  <a:cs typeface="NanumSquareOTF" charset="-127"/>
                </a:rPr>
                <a:t> </a:t>
              </a:r>
              <a:r>
                <a:rPr lang="ko-KR" altLang="en-US" sz="1600" dirty="0" smtClean="0">
                  <a:latin typeface="나눔스퀘어OTF" panose="020B0600000101010101" pitchFamily="34" charset="-127"/>
                  <a:ea typeface="나눔스퀘어OTF" panose="020B0600000101010101" pitchFamily="34" charset="-127"/>
                  <a:cs typeface="NanumSquareOTF" charset="-127"/>
                </a:rPr>
                <a:t> 데이터 제공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184845" y="1997935"/>
              <a:ext cx="382296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600" dirty="0" smtClean="0">
                  <a:latin typeface="나눔스퀘어OTF" panose="020B0600000101010101" pitchFamily="34" charset="-127"/>
                  <a:ea typeface="나눔스퀘어OTF" panose="020B0600000101010101" pitchFamily="34" charset="-127"/>
                  <a:cs typeface="NanumSquareOTF" charset="-127"/>
                </a:rPr>
                <a:t>1.1.</a:t>
              </a:r>
              <a:r>
                <a:rPr lang="ko-KR" altLang="en-US" sz="1600" dirty="0" smtClean="0">
                  <a:latin typeface="나눔스퀘어OTF" panose="020B0600000101010101" pitchFamily="34" charset="-127"/>
                  <a:ea typeface="나눔스퀘어OTF" panose="020B0600000101010101" pitchFamily="34" charset="-127"/>
                  <a:cs typeface="NanumSquareOTF" charset="-127"/>
                </a:rPr>
                <a:t> 팀 소개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600" dirty="0" smtClean="0">
                  <a:latin typeface="나눔스퀘어OTF" panose="020B0600000101010101" pitchFamily="34" charset="-127"/>
                  <a:ea typeface="나눔스퀘어OTF" panose="020B0600000101010101" pitchFamily="34" charset="-127"/>
                  <a:cs typeface="NanumSquareOTF" charset="-127"/>
                </a:rPr>
                <a:t>1.2.</a:t>
              </a:r>
              <a:r>
                <a:rPr lang="ko-KR" altLang="en-US" sz="1600" dirty="0" smtClean="0">
                  <a:latin typeface="나눔스퀘어OTF" panose="020B0600000101010101" pitchFamily="34" charset="-127"/>
                  <a:ea typeface="나눔스퀘어OTF" panose="020B0600000101010101" pitchFamily="34" charset="-127"/>
                  <a:cs typeface="NanumSquareOTF" charset="-127"/>
                </a:rPr>
                <a:t> 비즈니스 모델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199133" y="4223903"/>
              <a:ext cx="382296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600" dirty="0" smtClean="0">
                  <a:latin typeface="나눔스퀘어OTF" panose="020B0600000101010101" pitchFamily="34" charset="-127"/>
                  <a:ea typeface="나눔스퀘어OTF" panose="020B0600000101010101" pitchFamily="34" charset="-127"/>
                  <a:cs typeface="NanumSquareOTF" charset="-127"/>
                </a:rPr>
                <a:t>3.1.</a:t>
              </a:r>
              <a:r>
                <a:rPr lang="ko-KR" altLang="en-US" sz="1600" dirty="0" smtClean="0">
                  <a:latin typeface="나눔스퀘어OTF" panose="020B0600000101010101" pitchFamily="34" charset="-127"/>
                  <a:ea typeface="나눔스퀘어OTF" panose="020B0600000101010101" pitchFamily="34" charset="-127"/>
                  <a:cs typeface="NanumSquareOTF" charset="-127"/>
                </a:rPr>
                <a:t>  투자 현황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600" dirty="0" smtClean="0">
                  <a:latin typeface="나눔스퀘어OTF" panose="020B0600000101010101" pitchFamily="34" charset="-127"/>
                  <a:ea typeface="나눔스퀘어OTF" panose="020B0600000101010101" pitchFamily="34" charset="-127"/>
                  <a:cs typeface="NanumSquareOTF" charset="-127"/>
                </a:rPr>
                <a:t>3.2. </a:t>
              </a:r>
              <a:r>
                <a:rPr lang="ko-KR" altLang="en-US" sz="1600" dirty="0" smtClean="0">
                  <a:latin typeface="나눔스퀘어OTF" panose="020B0600000101010101" pitchFamily="34" charset="-127"/>
                  <a:ea typeface="나눔스퀘어OTF" panose="020B0600000101010101" pitchFamily="34" charset="-127"/>
                  <a:cs typeface="NanumSquareOTF" charset="-127"/>
                </a:rPr>
                <a:t> 성과</a:t>
              </a:r>
              <a:endParaRPr lang="ko-KR" altLang="en-US" sz="1400" dirty="0" smtClean="0">
                <a:latin typeface="나눔스퀘어OTF" panose="020B0600000101010101" pitchFamily="34" charset="-127"/>
                <a:ea typeface="나눔스퀘어OTF" panose="020B0600000101010101" pitchFamily="34" charset="-127"/>
                <a:cs typeface="NanumSquareOTF" charset="-127"/>
              </a:endParaRPr>
            </a:p>
            <a:p>
              <a:pPr marL="800100" lvl="1" indent="-342900">
                <a:lnSpc>
                  <a:spcPct val="150000"/>
                </a:lnSpc>
                <a:buFont typeface="Arial" charset="0"/>
                <a:buChar char="•"/>
              </a:pPr>
              <a:endParaRPr lang="ko-KR" altLang="en-US" sz="1600" dirty="0" smtClean="0">
                <a:latin typeface="나눔스퀘어OTF" panose="020B0600000101010101" pitchFamily="34" charset="-127"/>
                <a:ea typeface="나눔스퀘어OTF" panose="020B0600000101010101" pitchFamily="34" charset="-127"/>
                <a:cs typeface="NanumSquareOTF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58515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9812" y="407990"/>
            <a:ext cx="9092515" cy="963609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ko-KR" altLang="en-US" sz="3200" b="1" dirty="0" smtClean="0"/>
              <a:t>과거 한국의 광고 산업 구조</a:t>
            </a:r>
            <a:br>
              <a:rPr lang="ko-KR" altLang="en-US" sz="3200" b="1" dirty="0" smtClean="0"/>
            </a:br>
            <a:r>
              <a:rPr lang="ko-KR" altLang="en-US" sz="2000" dirty="0" smtClean="0"/>
              <a:t>온라인</a:t>
            </a:r>
            <a:r>
              <a:rPr lang="en-US" altLang="ko-KR" sz="2000" dirty="0" smtClean="0"/>
              <a:t>/</a:t>
            </a:r>
            <a:r>
              <a:rPr lang="ko-KR" altLang="en-US" sz="2000" dirty="0" smtClean="0"/>
              <a:t>모바일 광고 기준</a:t>
            </a:r>
            <a:endParaRPr lang="en-US" sz="3200" dirty="0"/>
          </a:p>
        </p:txBody>
      </p:sp>
      <p:sp>
        <p:nvSpPr>
          <p:cNvPr id="4" name="직사각형 2"/>
          <p:cNvSpPr/>
          <p:nvPr/>
        </p:nvSpPr>
        <p:spPr>
          <a:xfrm>
            <a:off x="1" y="1371600"/>
            <a:ext cx="1571621" cy="1371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Ins="274320" rtlCol="0" anchor="ctr"/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600" b="1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NanumSquareOTF ExtraBold" charset="-127"/>
              </a:rPr>
              <a:t>소개</a:t>
            </a:r>
          </a:p>
        </p:txBody>
      </p:sp>
      <p:sp>
        <p:nvSpPr>
          <p:cNvPr id="5" name="직사각형 2"/>
          <p:cNvSpPr/>
          <p:nvPr/>
        </p:nvSpPr>
        <p:spPr>
          <a:xfrm>
            <a:off x="1" y="2743200"/>
            <a:ext cx="1571621" cy="1371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Ins="274320" rtlCol="0" anchor="ctr"/>
          <a:lstStyle/>
          <a:p>
            <a:pPr marL="342900" indent="-342900">
              <a:lnSpc>
                <a:spcPct val="150000"/>
              </a:lnSpc>
              <a:buFont typeface="+mj-lt"/>
              <a:buAutoNum type="arabicPeriod" startAt="2"/>
            </a:pPr>
            <a:r>
              <a:rPr lang="ko-KR" altLang="en-US" sz="1600" b="1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NanumSquareOTF ExtraBold" charset="-127"/>
              </a:rPr>
              <a:t>기술</a:t>
            </a:r>
            <a:endParaRPr lang="en-US" altLang="ko-KR" sz="1600" b="1" dirty="0" smtClean="0">
              <a:solidFill>
                <a:schemeClr val="tx1"/>
              </a:solidFill>
              <a:latin typeface="나눔스퀘어OTF" panose="020B0600000101010101" pitchFamily="34" charset="-127"/>
              <a:ea typeface="나눔스퀘어OTF" panose="020B0600000101010101" pitchFamily="34" charset="-127"/>
              <a:cs typeface="NanumSquareOTF ExtraBold" charset="-127"/>
            </a:endParaRPr>
          </a:p>
        </p:txBody>
      </p:sp>
      <p:sp>
        <p:nvSpPr>
          <p:cNvPr id="6" name="직사각형 2"/>
          <p:cNvSpPr/>
          <p:nvPr/>
        </p:nvSpPr>
        <p:spPr>
          <a:xfrm>
            <a:off x="1" y="4114800"/>
            <a:ext cx="1571621" cy="1371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Ins="274320" rtlCol="0" anchor="ctr"/>
          <a:lstStyle/>
          <a:p>
            <a:pPr marL="342900" indent="-342900">
              <a:lnSpc>
                <a:spcPct val="150000"/>
              </a:lnSpc>
              <a:buFont typeface="+mj-lt"/>
              <a:buAutoNum type="arabicPeriod" startAt="3"/>
            </a:pPr>
            <a:r>
              <a:rPr lang="ko-KR" altLang="en-US" sz="1600" b="1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NanumSquareOTF ExtraBold" charset="-127"/>
              </a:rPr>
              <a:t>성장</a:t>
            </a:r>
          </a:p>
        </p:txBody>
      </p:sp>
      <p:sp>
        <p:nvSpPr>
          <p:cNvPr id="14" name="직사각형 2"/>
          <p:cNvSpPr/>
          <p:nvPr/>
        </p:nvSpPr>
        <p:spPr>
          <a:xfrm>
            <a:off x="0" y="0"/>
            <a:ext cx="1571621" cy="13716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Ins="274320" rtlCol="0" anchor="ctr"/>
          <a:lstStyle/>
          <a:p>
            <a:pPr>
              <a:lnSpc>
                <a:spcPct val="150000"/>
              </a:lnSpc>
            </a:pPr>
            <a:r>
              <a:rPr lang="en-US" altLang="ko-KR" sz="1600" b="1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NanumSquareOTF ExtraBold" charset="-127"/>
              </a:rPr>
              <a:t>0. </a:t>
            </a:r>
            <a:r>
              <a:rPr lang="ko-KR" altLang="en-US" sz="1600" b="1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NanumSquareOTF ExtraBold" charset="-127"/>
              </a:rPr>
              <a:t> 배경</a:t>
            </a:r>
          </a:p>
        </p:txBody>
      </p:sp>
      <p:pic>
        <p:nvPicPr>
          <p:cNvPr id="3074" name="Picture 2" descr="https://blog.jaeyoon.io/assets/img/171119/chai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8226" y="1771647"/>
            <a:ext cx="7930012" cy="357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itle 1"/>
          <p:cNvSpPr txBox="1">
            <a:spLocks/>
          </p:cNvSpPr>
          <p:nvPr/>
        </p:nvSpPr>
        <p:spPr>
          <a:xfrm>
            <a:off x="2500312" y="5386386"/>
            <a:ext cx="9320215" cy="96360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1800" dirty="0" smtClean="0">
                <a:sym typeface="Wingdings"/>
              </a:rPr>
              <a:t></a:t>
            </a:r>
            <a:r>
              <a:rPr lang="ko-KR" altLang="en-US" sz="1800" dirty="0" smtClean="0">
                <a:sym typeface="Wingdings"/>
              </a:rPr>
              <a:t> </a:t>
            </a:r>
            <a:r>
              <a:rPr lang="ko-KR" altLang="en-US" sz="1800" dirty="0"/>
              <a:t>한국 광고시장에서는 일반적으로 </a:t>
            </a:r>
            <a:r>
              <a:rPr lang="ko-KR" altLang="en-US" sz="1800" dirty="0" smtClean="0"/>
              <a:t>위와 </a:t>
            </a:r>
            <a:r>
              <a:rPr lang="ko-KR" altLang="en-US" sz="1800" dirty="0"/>
              <a:t>같은 프로세스를 따라 광고가 운영된다</a:t>
            </a:r>
            <a:r>
              <a:rPr lang="en-US" altLang="ko-KR" sz="1800" dirty="0"/>
              <a:t>. </a:t>
            </a:r>
            <a:endParaRPr lang="en-US" sz="2400" dirty="0"/>
          </a:p>
        </p:txBody>
      </p:sp>
      <p:sp>
        <p:nvSpPr>
          <p:cNvPr id="10" name="직사각형 2"/>
          <p:cNvSpPr/>
          <p:nvPr/>
        </p:nvSpPr>
        <p:spPr>
          <a:xfrm>
            <a:off x="4" y="5486400"/>
            <a:ext cx="1571621" cy="1371600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Ins="274320" rtlCol="0" anchor="ctr"/>
          <a:lstStyle/>
          <a:p>
            <a:pPr marL="342900" lvl="0" indent="-342900">
              <a:lnSpc>
                <a:spcPct val="150000"/>
              </a:lnSpc>
              <a:buFont typeface="+mj-lt"/>
              <a:buAutoNum type="arabicPeriod" startAt="4"/>
            </a:pPr>
            <a:r>
              <a:rPr lang="ko-KR" altLang="en-US" sz="1600" b="1" dirty="0" smtClean="0">
                <a:solidFill>
                  <a:prstClr val="black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NanumSquareOTF ExtraBold" charset="-127"/>
              </a:rPr>
              <a:t>전망 및 비판</a:t>
            </a:r>
            <a:endParaRPr lang="ko-KR" altLang="en-US" sz="1600" b="1" dirty="0">
              <a:solidFill>
                <a:prstClr val="black"/>
              </a:solidFill>
              <a:latin typeface="나눔스퀘어OTF" panose="020B0600000101010101" pitchFamily="34" charset="-127"/>
              <a:ea typeface="나눔스퀘어OTF" panose="020B0600000101010101" pitchFamily="34" charset="-127"/>
              <a:cs typeface="NanumSquareOTF ExtraBold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021834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9812" y="407990"/>
            <a:ext cx="9092515" cy="963609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ko-KR" altLang="en-US" sz="3200" b="1" dirty="0" smtClean="0"/>
              <a:t>과거 한국의 광고 산업 구조가 파괴되고 있다 </a:t>
            </a:r>
            <a:br>
              <a:rPr lang="ko-KR" altLang="en-US" sz="3200" b="1" dirty="0" smtClean="0"/>
            </a:br>
            <a:r>
              <a:rPr lang="ko-KR" altLang="en-US" sz="2000" dirty="0" smtClean="0"/>
              <a:t>온라인</a:t>
            </a:r>
            <a:r>
              <a:rPr lang="en-US" altLang="ko-KR" sz="2000" dirty="0" smtClean="0"/>
              <a:t>/</a:t>
            </a:r>
            <a:r>
              <a:rPr lang="ko-KR" altLang="en-US" sz="2000" dirty="0" smtClean="0"/>
              <a:t>모바일 광고 기준</a:t>
            </a:r>
            <a:endParaRPr lang="en-US" sz="3200" dirty="0"/>
          </a:p>
        </p:txBody>
      </p:sp>
      <p:sp>
        <p:nvSpPr>
          <p:cNvPr id="4" name="직사각형 2"/>
          <p:cNvSpPr/>
          <p:nvPr/>
        </p:nvSpPr>
        <p:spPr>
          <a:xfrm>
            <a:off x="1" y="1371600"/>
            <a:ext cx="1571621" cy="1371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Ins="274320" rtlCol="0" anchor="ctr"/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600" b="1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NanumSquareOTF ExtraBold" charset="-127"/>
              </a:rPr>
              <a:t>소개</a:t>
            </a:r>
          </a:p>
        </p:txBody>
      </p:sp>
      <p:sp>
        <p:nvSpPr>
          <p:cNvPr id="5" name="직사각형 2"/>
          <p:cNvSpPr/>
          <p:nvPr/>
        </p:nvSpPr>
        <p:spPr>
          <a:xfrm>
            <a:off x="1" y="2743200"/>
            <a:ext cx="1571621" cy="1371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Ins="274320" rtlCol="0" anchor="ctr"/>
          <a:lstStyle/>
          <a:p>
            <a:pPr marL="342900" indent="-342900">
              <a:lnSpc>
                <a:spcPct val="150000"/>
              </a:lnSpc>
              <a:buFont typeface="+mj-lt"/>
              <a:buAutoNum type="arabicPeriod" startAt="2"/>
            </a:pPr>
            <a:r>
              <a:rPr lang="ko-KR" altLang="en-US" sz="1600" b="1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NanumSquareOTF ExtraBold" charset="-127"/>
              </a:rPr>
              <a:t>기술</a:t>
            </a:r>
            <a:endParaRPr lang="en-US" altLang="ko-KR" sz="1600" b="1" dirty="0" smtClean="0">
              <a:solidFill>
                <a:schemeClr val="tx1"/>
              </a:solidFill>
              <a:latin typeface="나눔스퀘어OTF" panose="020B0600000101010101" pitchFamily="34" charset="-127"/>
              <a:ea typeface="나눔스퀘어OTF" panose="020B0600000101010101" pitchFamily="34" charset="-127"/>
              <a:cs typeface="NanumSquareOTF ExtraBold" charset="-127"/>
            </a:endParaRPr>
          </a:p>
        </p:txBody>
      </p:sp>
      <p:sp>
        <p:nvSpPr>
          <p:cNvPr id="6" name="직사각형 2"/>
          <p:cNvSpPr/>
          <p:nvPr/>
        </p:nvSpPr>
        <p:spPr>
          <a:xfrm>
            <a:off x="1" y="4114800"/>
            <a:ext cx="1571621" cy="1371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Ins="274320" rtlCol="0" anchor="ctr"/>
          <a:lstStyle/>
          <a:p>
            <a:pPr marL="342900" indent="-342900">
              <a:lnSpc>
                <a:spcPct val="150000"/>
              </a:lnSpc>
              <a:buFont typeface="+mj-lt"/>
              <a:buAutoNum type="arabicPeriod" startAt="3"/>
            </a:pPr>
            <a:r>
              <a:rPr lang="ko-KR" altLang="en-US" sz="1600" b="1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NanumSquareOTF ExtraBold" charset="-127"/>
              </a:rPr>
              <a:t>성장</a:t>
            </a:r>
          </a:p>
        </p:txBody>
      </p:sp>
      <p:sp>
        <p:nvSpPr>
          <p:cNvPr id="14" name="직사각형 2"/>
          <p:cNvSpPr/>
          <p:nvPr/>
        </p:nvSpPr>
        <p:spPr>
          <a:xfrm>
            <a:off x="0" y="0"/>
            <a:ext cx="1571621" cy="13716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Ins="274320" rtlCol="0" anchor="ctr"/>
          <a:lstStyle/>
          <a:p>
            <a:pPr>
              <a:lnSpc>
                <a:spcPct val="150000"/>
              </a:lnSpc>
            </a:pPr>
            <a:r>
              <a:rPr lang="en-US" altLang="ko-KR" sz="1600" b="1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NanumSquareOTF ExtraBold" charset="-127"/>
              </a:rPr>
              <a:t>0. </a:t>
            </a:r>
            <a:r>
              <a:rPr lang="ko-KR" altLang="en-US" sz="1600" b="1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NanumSquareOTF ExtraBold" charset="-127"/>
              </a:rPr>
              <a:t> 배경</a:t>
            </a:r>
          </a:p>
        </p:txBody>
      </p:sp>
      <p:pic>
        <p:nvPicPr>
          <p:cNvPr id="3074" name="Picture 2" descr="https://blog.jaeyoon.io/assets/img/171119/chain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800"/>
          <a:stretch/>
        </p:blipFill>
        <p:spPr bwMode="auto">
          <a:xfrm>
            <a:off x="2628226" y="1771648"/>
            <a:ext cx="7930012" cy="2043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itle 1"/>
          <p:cNvSpPr txBox="1">
            <a:spLocks/>
          </p:cNvSpPr>
          <p:nvPr/>
        </p:nvSpPr>
        <p:spPr>
          <a:xfrm>
            <a:off x="2500312" y="5009361"/>
            <a:ext cx="9320215" cy="10779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lnSpc>
                <a:spcPct val="150000"/>
              </a:lnSpc>
              <a:buFont typeface="Wingdings" charset="2"/>
              <a:buChar char="à"/>
            </a:pPr>
            <a:r>
              <a:rPr lang="ko-KR" altLang="en-US" sz="1800" dirty="0" smtClean="0"/>
              <a:t>경계를 허물어뜨리는 개념이 지속적으로 생겨남</a:t>
            </a:r>
            <a:r>
              <a:rPr lang="en-US" altLang="ko-KR" sz="1800" dirty="0" smtClean="0"/>
              <a:t>.</a:t>
            </a:r>
            <a:r>
              <a:rPr lang="ko-KR" altLang="en-US" sz="1800" dirty="0" smtClean="0"/>
              <a:t> </a:t>
            </a:r>
            <a:r>
              <a:rPr lang="en-US" altLang="ko-KR" sz="1800" dirty="0" smtClean="0"/>
              <a:t>(e.g., </a:t>
            </a:r>
            <a:r>
              <a:rPr lang="ko-KR" altLang="en-US" sz="1800" dirty="0" smtClean="0"/>
              <a:t>인플루언서</a:t>
            </a:r>
            <a:r>
              <a:rPr lang="en-US" altLang="ko-KR" sz="1800" dirty="0" smtClean="0"/>
              <a:t>,</a:t>
            </a:r>
            <a:r>
              <a:rPr lang="ko-KR" altLang="en-US" sz="1800" dirty="0" smtClean="0"/>
              <a:t> </a:t>
            </a:r>
            <a:r>
              <a:rPr lang="en-US" altLang="ko-KR" sz="1800" dirty="0" smtClean="0"/>
              <a:t>RTB</a:t>
            </a:r>
            <a:r>
              <a:rPr lang="ko-KR" altLang="en-US" sz="1800" dirty="0" smtClean="0"/>
              <a:t> 등</a:t>
            </a:r>
            <a:r>
              <a:rPr lang="en-US" altLang="ko-KR" sz="1800" dirty="0" smtClean="0"/>
              <a:t>)</a:t>
            </a:r>
            <a:endParaRPr lang="ko-KR" altLang="en-US" sz="1800" dirty="0" smtClean="0"/>
          </a:p>
          <a:p>
            <a:pPr marL="285750" indent="-285750">
              <a:lnSpc>
                <a:spcPct val="150000"/>
              </a:lnSpc>
              <a:buFont typeface="Wingdings" charset="2"/>
              <a:buChar char="à"/>
            </a:pPr>
            <a:r>
              <a:rPr lang="ko-KR" altLang="en-US" sz="1800" dirty="0" smtClean="0"/>
              <a:t>중간자의 역할 축소</a:t>
            </a:r>
            <a:endParaRPr lang="en-US" altLang="ko-KR" sz="1800" dirty="0" smtClean="0"/>
          </a:p>
        </p:txBody>
      </p:sp>
      <p:sp>
        <p:nvSpPr>
          <p:cNvPr id="3" name="Rounded Rectangle 2"/>
          <p:cNvSpPr/>
          <p:nvPr/>
        </p:nvSpPr>
        <p:spPr>
          <a:xfrm>
            <a:off x="3500438" y="1885950"/>
            <a:ext cx="5000625" cy="2000252"/>
          </a:xfrm>
          <a:prstGeom prst="roundRect">
            <a:avLst/>
          </a:prstGeom>
          <a:solidFill>
            <a:schemeClr val="accent2">
              <a:lumMod val="60000"/>
              <a:lumOff val="4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3214688" y="1585914"/>
            <a:ext cx="3343276" cy="2600322"/>
          </a:xfrm>
          <a:prstGeom prst="roundRect">
            <a:avLst/>
          </a:prstGeom>
          <a:solidFill>
            <a:schemeClr val="accent6">
              <a:lumMod val="40000"/>
              <a:lumOff val="6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3214687" y="3972718"/>
            <a:ext cx="3028951" cy="96360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2000" dirty="0" smtClean="0">
                <a:solidFill>
                  <a:schemeClr val="accent6">
                    <a:lumMod val="50000"/>
                  </a:schemeClr>
                </a:solidFill>
              </a:rPr>
              <a:t>Real-time Bidding (RTB)</a:t>
            </a:r>
            <a:endParaRPr lang="en-US" sz="20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7014489" y="3672684"/>
            <a:ext cx="1772324" cy="96360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2000" dirty="0" smtClean="0">
                <a:solidFill>
                  <a:schemeClr val="accent2">
                    <a:lumMod val="50000"/>
                  </a:schemeClr>
                </a:solidFill>
              </a:rPr>
              <a:t>인플루언서</a:t>
            </a:r>
            <a:endParaRPr lang="en-US" sz="20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6" name="직사각형 2"/>
          <p:cNvSpPr/>
          <p:nvPr/>
        </p:nvSpPr>
        <p:spPr>
          <a:xfrm>
            <a:off x="4" y="5486400"/>
            <a:ext cx="1571621" cy="1371600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Ins="274320" rtlCol="0" anchor="ctr"/>
          <a:lstStyle/>
          <a:p>
            <a:pPr marL="342900" lvl="0" indent="-342900">
              <a:lnSpc>
                <a:spcPct val="150000"/>
              </a:lnSpc>
              <a:buFont typeface="+mj-lt"/>
              <a:buAutoNum type="arabicPeriod" startAt="4"/>
            </a:pPr>
            <a:r>
              <a:rPr lang="ko-KR" altLang="en-US" sz="1600" b="1" dirty="0" smtClean="0">
                <a:solidFill>
                  <a:prstClr val="black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NanumSquareOTF ExtraBold" charset="-127"/>
              </a:rPr>
              <a:t>전망 및 비판</a:t>
            </a:r>
            <a:endParaRPr lang="ko-KR" altLang="en-US" sz="1600" b="1" dirty="0">
              <a:solidFill>
                <a:prstClr val="black"/>
              </a:solidFill>
              <a:latin typeface="나눔스퀘어OTF" panose="020B0600000101010101" pitchFamily="34" charset="-127"/>
              <a:ea typeface="나눔스퀘어OTF" panose="020B0600000101010101" pitchFamily="34" charset="-127"/>
              <a:cs typeface="NanumSquareOTF ExtraBold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250569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9812" y="407990"/>
            <a:ext cx="9092515" cy="963609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ko-KR" altLang="en-US" sz="3200" b="1" dirty="0" smtClean="0">
                <a:latin typeface="+mn-ea"/>
                <a:ea typeface="+mn-ea"/>
              </a:rPr>
              <a:t>패러다임의 변화</a:t>
            </a:r>
            <a:br>
              <a:rPr lang="ko-KR" altLang="en-US" sz="3200" b="1" dirty="0" smtClean="0">
                <a:latin typeface="+mn-ea"/>
                <a:ea typeface="+mn-ea"/>
              </a:rPr>
            </a:br>
            <a:r>
              <a:rPr lang="ko-KR" altLang="en-US" sz="2000" dirty="0" smtClean="0">
                <a:latin typeface="+mn-ea"/>
                <a:ea typeface="+mn-ea"/>
              </a:rPr>
              <a:t> </a:t>
            </a:r>
            <a:endParaRPr lang="en-US" sz="3200" dirty="0">
              <a:latin typeface="+mn-ea"/>
              <a:ea typeface="+mn-ea"/>
            </a:endParaRPr>
          </a:p>
        </p:txBody>
      </p:sp>
      <p:sp>
        <p:nvSpPr>
          <p:cNvPr id="4" name="직사각형 2"/>
          <p:cNvSpPr/>
          <p:nvPr/>
        </p:nvSpPr>
        <p:spPr>
          <a:xfrm>
            <a:off x="1" y="1371600"/>
            <a:ext cx="1571621" cy="1371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Ins="274320" rtlCol="0" anchor="ctr"/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600" b="1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NanumSquareOTF ExtraBold" charset="-127"/>
              </a:rPr>
              <a:t>소개</a:t>
            </a:r>
          </a:p>
        </p:txBody>
      </p:sp>
      <p:sp>
        <p:nvSpPr>
          <p:cNvPr id="5" name="직사각형 2"/>
          <p:cNvSpPr/>
          <p:nvPr/>
        </p:nvSpPr>
        <p:spPr>
          <a:xfrm>
            <a:off x="1" y="2743200"/>
            <a:ext cx="1571621" cy="1371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Ins="274320" rtlCol="0" anchor="ctr"/>
          <a:lstStyle/>
          <a:p>
            <a:pPr marL="342900" indent="-342900">
              <a:lnSpc>
                <a:spcPct val="150000"/>
              </a:lnSpc>
              <a:buFont typeface="+mj-lt"/>
              <a:buAutoNum type="arabicPeriod" startAt="2"/>
            </a:pPr>
            <a:r>
              <a:rPr lang="ko-KR" altLang="en-US" sz="1600" b="1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NanumSquareOTF ExtraBold" charset="-127"/>
              </a:rPr>
              <a:t>기술</a:t>
            </a:r>
            <a:endParaRPr lang="en-US" altLang="ko-KR" sz="1600" b="1" dirty="0" smtClean="0">
              <a:solidFill>
                <a:schemeClr val="tx1"/>
              </a:solidFill>
              <a:latin typeface="나눔스퀘어OTF" panose="020B0600000101010101" pitchFamily="34" charset="-127"/>
              <a:ea typeface="나눔스퀘어OTF" panose="020B0600000101010101" pitchFamily="34" charset="-127"/>
              <a:cs typeface="NanumSquareOTF ExtraBold" charset="-127"/>
            </a:endParaRPr>
          </a:p>
        </p:txBody>
      </p:sp>
      <p:sp>
        <p:nvSpPr>
          <p:cNvPr id="6" name="직사각형 2"/>
          <p:cNvSpPr/>
          <p:nvPr/>
        </p:nvSpPr>
        <p:spPr>
          <a:xfrm>
            <a:off x="1" y="4114800"/>
            <a:ext cx="1571621" cy="1371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Ins="274320" rtlCol="0" anchor="ctr"/>
          <a:lstStyle/>
          <a:p>
            <a:pPr marL="342900" indent="-342900">
              <a:lnSpc>
                <a:spcPct val="150000"/>
              </a:lnSpc>
              <a:buFont typeface="+mj-lt"/>
              <a:buAutoNum type="arabicPeriod" startAt="3"/>
            </a:pPr>
            <a:r>
              <a:rPr lang="ko-KR" altLang="en-US" sz="1600" b="1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NanumSquareOTF ExtraBold" charset="-127"/>
              </a:rPr>
              <a:t>성장</a:t>
            </a:r>
          </a:p>
        </p:txBody>
      </p:sp>
      <p:sp>
        <p:nvSpPr>
          <p:cNvPr id="14" name="직사각형 2"/>
          <p:cNvSpPr/>
          <p:nvPr/>
        </p:nvSpPr>
        <p:spPr>
          <a:xfrm>
            <a:off x="0" y="0"/>
            <a:ext cx="1571621" cy="13716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Ins="274320" rtlCol="0" anchor="ctr"/>
          <a:lstStyle/>
          <a:p>
            <a:pPr>
              <a:lnSpc>
                <a:spcPct val="150000"/>
              </a:lnSpc>
            </a:pPr>
            <a:r>
              <a:rPr lang="en-US" altLang="ko-KR" sz="1600" b="1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NanumSquareOTF ExtraBold" charset="-127"/>
              </a:rPr>
              <a:t>0. </a:t>
            </a:r>
            <a:r>
              <a:rPr lang="ko-KR" altLang="en-US" sz="1600" b="1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NanumSquareOTF ExtraBold" charset="-127"/>
              </a:rPr>
              <a:t> 배경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2500312" y="1443039"/>
            <a:ext cx="8482014" cy="1485902"/>
            <a:chOff x="7597591" y="932406"/>
            <a:chExt cx="4643267" cy="854297"/>
          </a:xfrm>
        </p:grpSpPr>
        <p:sp>
          <p:nvSpPr>
            <p:cNvPr id="18" name="Pentagon 17"/>
            <p:cNvSpPr/>
            <p:nvPr/>
          </p:nvSpPr>
          <p:spPr>
            <a:xfrm>
              <a:off x="7597591" y="932406"/>
              <a:ext cx="1574103" cy="854297"/>
            </a:xfrm>
            <a:prstGeom prst="homePlat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r>
                <a:rPr lang="en-US" altLang="ko-KR" sz="1600" b="1" dirty="0" smtClean="0"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cs typeface="NanumSquareOTF ExtraBold" charset="-127"/>
                </a:rPr>
                <a:t>2000</a:t>
              </a:r>
              <a:r>
                <a:rPr lang="ko-KR" altLang="en-US" sz="1600" b="1" dirty="0" smtClean="0"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cs typeface="NanumSquareOTF ExtraBold" charset="-127"/>
                </a:rPr>
                <a:t>년대</a:t>
              </a:r>
            </a:p>
            <a:p>
              <a:pPr algn="ctr">
                <a:lnSpc>
                  <a:spcPct val="120000"/>
                </a:lnSpc>
              </a:pPr>
              <a:r>
                <a:rPr lang="en-US" altLang="ko-KR" sz="2800" b="1" dirty="0" smtClean="0"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cs typeface="NanumSquareOTF ExtraBold" charset="-127"/>
                </a:rPr>
                <a:t>Creativity</a:t>
              </a:r>
              <a:endParaRPr lang="en-US" sz="2800" b="1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NanumSquareOTF ExtraBold" charset="-127"/>
              </a:endParaRPr>
            </a:p>
          </p:txBody>
        </p:sp>
        <p:sp>
          <p:nvSpPr>
            <p:cNvPr id="19" name="Pentagon 18"/>
            <p:cNvSpPr/>
            <p:nvPr/>
          </p:nvSpPr>
          <p:spPr>
            <a:xfrm>
              <a:off x="9271025" y="932406"/>
              <a:ext cx="1574103" cy="854297"/>
            </a:xfrm>
            <a:prstGeom prst="homePlate">
              <a:avLst/>
            </a:prstGeom>
            <a:solidFill>
              <a:srgbClr val="7788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r>
                <a:rPr lang="en-US" altLang="ko-KR" sz="1600" b="1" dirty="0" smtClean="0"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cs typeface="NanumSquareOTF ExtraBold" charset="-127"/>
                </a:rPr>
                <a:t>2010</a:t>
              </a:r>
              <a:r>
                <a:rPr lang="ko-KR" altLang="en-US" sz="1600" b="1" dirty="0" smtClean="0"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cs typeface="NanumSquareOTF ExtraBold" charset="-127"/>
                </a:rPr>
                <a:t>년대</a:t>
              </a:r>
            </a:p>
            <a:p>
              <a:pPr algn="ctr">
                <a:lnSpc>
                  <a:spcPct val="120000"/>
                </a:lnSpc>
              </a:pPr>
              <a:r>
                <a:rPr lang="en-US" altLang="ko-KR" sz="2800" b="1" dirty="0" smtClean="0"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cs typeface="NanumSquareOTF ExtraBold" charset="-127"/>
                </a:rPr>
                <a:t>Media</a:t>
              </a:r>
              <a:endParaRPr lang="en-US" sz="2800" b="1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NanumSquareOTF ExtraBold" charset="-127"/>
              </a:endParaRPr>
            </a:p>
          </p:txBody>
        </p:sp>
        <p:sp>
          <p:nvSpPr>
            <p:cNvPr id="20" name="Pentagon 19"/>
            <p:cNvSpPr/>
            <p:nvPr/>
          </p:nvSpPr>
          <p:spPr>
            <a:xfrm>
              <a:off x="10944459" y="932406"/>
              <a:ext cx="1296399" cy="854297"/>
            </a:xfrm>
            <a:prstGeom prst="homePlate">
              <a:avLst>
                <a:gd name="adj" fmla="val 0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r>
                <a:rPr lang="ko-KR" altLang="en-US" sz="1600" b="1" dirty="0" smtClean="0"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cs typeface="NanumSquareOTF ExtraBold" charset="-127"/>
                </a:rPr>
                <a:t>이제는</a:t>
              </a:r>
              <a:r>
                <a:rPr lang="en-US" altLang="ko-KR" sz="1600" b="1" dirty="0" smtClean="0"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cs typeface="NanumSquareOTF ExtraBold" charset="-127"/>
                </a:rPr>
                <a:t>?</a:t>
              </a:r>
              <a:endParaRPr lang="ko-KR" altLang="en-US" sz="1600" b="1" dirty="0" smtClean="0"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NanumSquareOTF ExtraBold" charset="-127"/>
              </a:endParaRPr>
            </a:p>
            <a:p>
              <a:pPr algn="ctr">
                <a:lnSpc>
                  <a:spcPct val="120000"/>
                </a:lnSpc>
              </a:pPr>
              <a:r>
                <a:rPr lang="en-US" altLang="ko-KR" sz="2800" b="1" dirty="0" smtClean="0">
                  <a:latin typeface="나눔스퀘어OTF ExtraBold" panose="020B0600000101010101" pitchFamily="34" charset="-127"/>
                  <a:ea typeface="나눔스퀘어OTF ExtraBold" panose="020B0600000101010101" pitchFamily="34" charset="-127"/>
                  <a:cs typeface="NanumSquareOTF ExtraBold" charset="-127"/>
                </a:rPr>
                <a:t>Data</a:t>
              </a:r>
              <a:endParaRPr lang="en-US" sz="2800" b="1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NanumSquareOTF ExtraBold" charset="-127"/>
              </a:endParaRPr>
            </a:p>
          </p:txBody>
        </p:sp>
      </p:grpSp>
      <p:pic>
        <p:nvPicPr>
          <p:cNvPr id="5122" name="Picture 2" descr="mage result for ê´ê³ ì²ì¬ ì´ì ì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0312" y="3171826"/>
            <a:ext cx="2171701" cy="3078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itle 1"/>
          <p:cNvSpPr txBox="1">
            <a:spLocks/>
          </p:cNvSpPr>
          <p:nvPr/>
        </p:nvSpPr>
        <p:spPr>
          <a:xfrm>
            <a:off x="8614150" y="3171827"/>
            <a:ext cx="3206377" cy="30783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lnSpc>
                <a:spcPct val="150000"/>
              </a:lnSpc>
              <a:buFont typeface="Wingdings" charset="2"/>
              <a:buChar char="à"/>
            </a:pPr>
            <a:r>
              <a:rPr lang="ko-KR" altLang="en-US" sz="18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계량 마케팅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à"/>
            </a:pPr>
            <a:r>
              <a:rPr lang="ko-KR" altLang="en-US" sz="1800" dirty="0" smtClean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퍼포먼스 마케팅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à"/>
            </a:pPr>
            <a:r>
              <a:rPr lang="ko-KR" altLang="en-US" sz="1800" dirty="0" smtClean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애드테크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à"/>
            </a:pPr>
            <a:r>
              <a:rPr lang="ko-KR" altLang="en-US" sz="1800" dirty="0" smtClean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그로스해킹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à"/>
            </a:pPr>
            <a:r>
              <a:rPr lang="mr-IN" altLang="ko-KR" sz="1800" dirty="0" smtClean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…</a:t>
            </a:r>
            <a:endParaRPr lang="en-US" altLang="ko-KR" sz="1800" dirty="0" smtClean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5" name="직사각형 2"/>
          <p:cNvSpPr/>
          <p:nvPr/>
        </p:nvSpPr>
        <p:spPr>
          <a:xfrm>
            <a:off x="4" y="5486400"/>
            <a:ext cx="1571621" cy="1371600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Ins="274320" rtlCol="0" anchor="ctr"/>
          <a:lstStyle/>
          <a:p>
            <a:pPr marL="342900" lvl="0" indent="-342900">
              <a:lnSpc>
                <a:spcPct val="150000"/>
              </a:lnSpc>
              <a:buFont typeface="+mj-lt"/>
              <a:buAutoNum type="arabicPeriod" startAt="4"/>
            </a:pPr>
            <a:r>
              <a:rPr lang="ko-KR" altLang="en-US" sz="1600" b="1" dirty="0" smtClean="0">
                <a:solidFill>
                  <a:prstClr val="black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NanumSquareOTF ExtraBold" charset="-127"/>
              </a:rPr>
              <a:t>전망 및 비판</a:t>
            </a:r>
            <a:endParaRPr lang="ko-KR" altLang="en-US" sz="1600" b="1" dirty="0">
              <a:solidFill>
                <a:prstClr val="black"/>
              </a:solidFill>
              <a:latin typeface="나눔스퀘어OTF" panose="020B0600000101010101" pitchFamily="34" charset="-127"/>
              <a:ea typeface="나눔스퀘어OTF" panose="020B0600000101010101" pitchFamily="34" charset="-127"/>
              <a:cs typeface="NanumSquareOTF ExtraBold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3698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9812" y="379414"/>
            <a:ext cx="9092515" cy="606423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n-US" altLang="ko-KR" sz="3200" b="1" dirty="0" smtClean="0">
                <a:latin typeface="+mn-ea"/>
                <a:ea typeface="+mn-ea"/>
              </a:rPr>
              <a:t>1.1.</a:t>
            </a:r>
            <a:r>
              <a:rPr lang="ko-KR" altLang="en-US" sz="3200" b="1" dirty="0" smtClean="0">
                <a:latin typeface="+mn-ea"/>
                <a:ea typeface="+mn-ea"/>
              </a:rPr>
              <a:t> </a:t>
            </a:r>
            <a:r>
              <a:rPr lang="en-US" altLang="ko-KR" sz="3200" b="1" dirty="0" smtClean="0">
                <a:latin typeface="+mn-ea"/>
                <a:ea typeface="+mn-ea"/>
              </a:rPr>
              <a:t>ab180 </a:t>
            </a:r>
            <a:r>
              <a:rPr lang="ko-KR" altLang="en-US" sz="3200" b="1" dirty="0" smtClean="0">
                <a:latin typeface="+mn-ea"/>
                <a:ea typeface="+mn-ea"/>
              </a:rPr>
              <a:t>팀 소개</a:t>
            </a:r>
            <a:endParaRPr lang="en-US" sz="3200" dirty="0">
              <a:latin typeface="+mn-ea"/>
              <a:ea typeface="+mn-ea"/>
            </a:endParaRPr>
          </a:p>
        </p:txBody>
      </p:sp>
      <p:sp>
        <p:nvSpPr>
          <p:cNvPr id="4" name="직사각형 2"/>
          <p:cNvSpPr/>
          <p:nvPr/>
        </p:nvSpPr>
        <p:spPr>
          <a:xfrm>
            <a:off x="1" y="1371600"/>
            <a:ext cx="1571621" cy="13716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Ins="274320" rtlCol="0" anchor="ctr"/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600" b="1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NanumSquareOTF ExtraBold" charset="-127"/>
              </a:rPr>
              <a:t>소개</a:t>
            </a:r>
          </a:p>
        </p:txBody>
      </p:sp>
      <p:sp>
        <p:nvSpPr>
          <p:cNvPr id="5" name="직사각형 2"/>
          <p:cNvSpPr/>
          <p:nvPr/>
        </p:nvSpPr>
        <p:spPr>
          <a:xfrm>
            <a:off x="1" y="2743200"/>
            <a:ext cx="1571621" cy="1371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Ins="274320" rtlCol="0" anchor="ctr"/>
          <a:lstStyle/>
          <a:p>
            <a:pPr marL="342900" indent="-342900">
              <a:lnSpc>
                <a:spcPct val="150000"/>
              </a:lnSpc>
              <a:buFont typeface="+mj-lt"/>
              <a:buAutoNum type="arabicPeriod" startAt="2"/>
            </a:pPr>
            <a:r>
              <a:rPr lang="ko-KR" altLang="en-US" sz="1600" b="1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NanumSquareOTF ExtraBold" charset="-127"/>
              </a:rPr>
              <a:t>기술</a:t>
            </a:r>
            <a:endParaRPr lang="en-US" altLang="ko-KR" sz="1600" b="1" dirty="0" smtClean="0">
              <a:solidFill>
                <a:schemeClr val="tx1"/>
              </a:solidFill>
              <a:latin typeface="나눔스퀘어OTF" panose="020B0600000101010101" pitchFamily="34" charset="-127"/>
              <a:ea typeface="나눔스퀘어OTF" panose="020B0600000101010101" pitchFamily="34" charset="-127"/>
              <a:cs typeface="NanumSquareOTF ExtraBold" charset="-127"/>
            </a:endParaRPr>
          </a:p>
        </p:txBody>
      </p:sp>
      <p:sp>
        <p:nvSpPr>
          <p:cNvPr id="6" name="직사각형 2"/>
          <p:cNvSpPr/>
          <p:nvPr/>
        </p:nvSpPr>
        <p:spPr>
          <a:xfrm>
            <a:off x="1" y="4114800"/>
            <a:ext cx="1571621" cy="1371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Ins="274320" rtlCol="0" anchor="ctr"/>
          <a:lstStyle/>
          <a:p>
            <a:pPr marL="342900" indent="-342900">
              <a:lnSpc>
                <a:spcPct val="150000"/>
              </a:lnSpc>
              <a:buFont typeface="+mj-lt"/>
              <a:buAutoNum type="arabicPeriod" startAt="3"/>
            </a:pPr>
            <a:r>
              <a:rPr lang="ko-KR" altLang="en-US" sz="1600" b="1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NanumSquareOTF ExtraBold" charset="-127"/>
              </a:rPr>
              <a:t>성장</a:t>
            </a:r>
          </a:p>
        </p:txBody>
      </p:sp>
      <p:sp>
        <p:nvSpPr>
          <p:cNvPr id="14" name="직사각형 2"/>
          <p:cNvSpPr/>
          <p:nvPr/>
        </p:nvSpPr>
        <p:spPr>
          <a:xfrm>
            <a:off x="0" y="0"/>
            <a:ext cx="1571621" cy="1371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Ins="274320" rtlCol="0" anchor="ctr"/>
          <a:lstStyle/>
          <a:p>
            <a:pPr>
              <a:lnSpc>
                <a:spcPct val="150000"/>
              </a:lnSpc>
            </a:pPr>
            <a:r>
              <a:rPr lang="en-US" altLang="ko-KR" sz="1600" b="1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NanumSquareOTF ExtraBold" charset="-127"/>
              </a:rPr>
              <a:t>0. </a:t>
            </a:r>
            <a:r>
              <a:rPr lang="ko-KR" altLang="en-US" sz="1600" b="1" dirty="0" smtClean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NanumSquareOTF ExtraBold" charset="-127"/>
              </a:rPr>
              <a:t> 배경</a:t>
            </a:r>
          </a:p>
        </p:txBody>
      </p:sp>
      <p:pic>
        <p:nvPicPr>
          <p:cNvPr id="1028" name="Picture 4" descr="£¼ìíì¬ ìì´ë¹ì¼íê³µ - íì¬ì§ 1 (ëíì¤ ì ê³µ)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5213" y="310743"/>
            <a:ext cx="4442343" cy="2498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028824" y="1471613"/>
            <a:ext cx="9566275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v"/>
            </a:pPr>
            <a:r>
              <a:rPr lang="ko-KR" altLang="en-US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현재 직원 수 </a:t>
            </a:r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47</a:t>
            </a:r>
            <a:r>
              <a:rPr lang="ko-KR" altLang="en-US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명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v"/>
            </a:pPr>
            <a:r>
              <a:rPr lang="ko-KR" altLang="en-US" b="1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남성필 </a:t>
            </a:r>
            <a:r>
              <a:rPr lang="ko-KR" altLang="en-US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대표</a:t>
            </a:r>
          </a:p>
          <a:p>
            <a:pPr marL="742950" lvl="1" indent="-285750">
              <a:lnSpc>
                <a:spcPct val="150000"/>
              </a:lnSpc>
              <a:buFont typeface="Arial" charset="0"/>
              <a:buChar char="•"/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서울대학교 자유전공학부 </a:t>
            </a:r>
            <a:endParaRPr lang="ko-KR" altLang="en-US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200150" lvl="2" indent="-285750">
              <a:lnSpc>
                <a:spcPct val="150000"/>
              </a:lnSpc>
              <a:buFont typeface="Arial" charset="0"/>
              <a:buChar char="•"/>
            </a:pP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경영학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/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컴퓨터공학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부전공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lang="ko-KR" altLang="en-US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Arial" charset="0"/>
              <a:buChar char="•"/>
            </a:pP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2013.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07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mr-IN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–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2014.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06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	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주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비트겐슈타인 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CSO</a:t>
            </a:r>
          </a:p>
          <a:p>
            <a:pPr marL="742950" lvl="1" indent="-285750">
              <a:lnSpc>
                <a:spcPct val="150000"/>
              </a:lnSpc>
              <a:buFont typeface="Arial" charset="0"/>
              <a:buChar char="•"/>
            </a:pP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2014.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06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mr-IN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–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2015.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01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	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소프트웨어 마에스트로 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5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기 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최종 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8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인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lang="ko-KR" altLang="en-US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Arial" charset="0"/>
              <a:buChar char="•"/>
            </a:pP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2015.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01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mr-IN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–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	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	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주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에이비일팔공 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(ab180 Inc.)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대표이사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charset="2"/>
              <a:buChar char="v"/>
            </a:pPr>
            <a:r>
              <a:rPr lang="ko-KR" altLang="en-US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소프트웨어 마에스트로 </a:t>
            </a:r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5</a:t>
            </a:r>
            <a:r>
              <a:rPr lang="ko-KR" altLang="en-US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기 출신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으로 구성된 파운딩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멤버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v"/>
            </a:pPr>
            <a:r>
              <a:rPr lang="ko-KR" altLang="en-US" b="1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창업의 계기</a:t>
            </a:r>
          </a:p>
          <a:p>
            <a:pPr lvl="1">
              <a:lnSpc>
                <a:spcPct val="150000"/>
              </a:lnSpc>
            </a:pPr>
            <a:r>
              <a:rPr lang="en-US" altLang="ko-KR" i="1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“</a:t>
            </a:r>
            <a:r>
              <a:rPr lang="ko-KR" altLang="en-US" i="1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검색 엔진을 만들고 싶었던 꿈이 자연스럽게 이어졌다</a:t>
            </a:r>
            <a:r>
              <a:rPr lang="en-US" altLang="ko-KR" i="1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”</a:t>
            </a:r>
          </a:p>
          <a:p>
            <a:pPr lvl="1">
              <a:lnSpc>
                <a:spcPct val="150000"/>
              </a:lnSpc>
            </a:pPr>
            <a:r>
              <a:rPr lang="en-US" altLang="ko-KR" i="1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“</a:t>
            </a:r>
            <a:r>
              <a:rPr lang="ko-KR" altLang="en-US" i="1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앱 </a:t>
            </a:r>
            <a:r>
              <a:rPr lang="ko-KR" altLang="en-US" i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내부의 콘텐츠를 </a:t>
            </a:r>
            <a:r>
              <a:rPr lang="en-US" altLang="ko-KR" i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'</a:t>
            </a:r>
            <a:r>
              <a:rPr lang="ko-KR" altLang="en-US" i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앱을 설치하지 않고도</a:t>
            </a:r>
            <a:r>
              <a:rPr lang="en-US" altLang="ko-KR" i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' </a:t>
            </a:r>
            <a:r>
              <a:rPr lang="ko-KR" altLang="en-US" i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검색할 수 있게끔 만들어주고 싶었습니다</a:t>
            </a:r>
            <a:r>
              <a:rPr lang="en-US" altLang="ko-KR" i="1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.”</a:t>
            </a:r>
            <a:endParaRPr lang="ko-KR" altLang="en-US" i="1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charset="2"/>
              <a:buChar char="v"/>
            </a:pPr>
            <a:endParaRPr 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7" name="직사각형 2"/>
          <p:cNvSpPr/>
          <p:nvPr/>
        </p:nvSpPr>
        <p:spPr>
          <a:xfrm>
            <a:off x="4" y="5486400"/>
            <a:ext cx="1571621" cy="1371600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Ins="274320" rtlCol="0" anchor="ctr"/>
          <a:lstStyle/>
          <a:p>
            <a:pPr marL="342900" lvl="0" indent="-342900">
              <a:lnSpc>
                <a:spcPct val="150000"/>
              </a:lnSpc>
              <a:buFont typeface="+mj-lt"/>
              <a:buAutoNum type="arabicPeriod" startAt="4"/>
            </a:pPr>
            <a:r>
              <a:rPr lang="ko-KR" altLang="en-US" sz="1600" b="1" dirty="0" smtClean="0">
                <a:solidFill>
                  <a:prstClr val="black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NanumSquareOTF ExtraBold" charset="-127"/>
              </a:rPr>
              <a:t>전망 및 비판</a:t>
            </a:r>
            <a:endParaRPr lang="ko-KR" altLang="en-US" sz="1600" b="1" dirty="0">
              <a:solidFill>
                <a:prstClr val="black"/>
              </a:solidFill>
              <a:latin typeface="나눔스퀘어OTF" panose="020B0600000101010101" pitchFamily="34" charset="-127"/>
              <a:ea typeface="나눔스퀘어OTF" panose="020B0600000101010101" pitchFamily="34" charset="-127"/>
              <a:cs typeface="NanumSquareOTF ExtraBold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348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9812" y="379414"/>
            <a:ext cx="9092515" cy="606423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n-US" altLang="ko-KR" sz="3200" b="1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1.2.</a:t>
            </a:r>
            <a:r>
              <a:rPr lang="ko-KR" altLang="en-US" sz="3200" b="1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비즈니스 모델</a:t>
            </a:r>
            <a:endParaRPr lang="en-US" sz="3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직사각형 2"/>
          <p:cNvSpPr/>
          <p:nvPr/>
        </p:nvSpPr>
        <p:spPr>
          <a:xfrm>
            <a:off x="1" y="1371600"/>
            <a:ext cx="1571621" cy="13716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Ins="274320" rtlCol="0" anchor="ctr"/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600" b="1" dirty="0" smtClean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anumSquareOTF ExtraBold" charset="-127"/>
              </a:rPr>
              <a:t>소개</a:t>
            </a:r>
          </a:p>
        </p:txBody>
      </p:sp>
      <p:sp>
        <p:nvSpPr>
          <p:cNvPr id="5" name="직사각형 2"/>
          <p:cNvSpPr/>
          <p:nvPr/>
        </p:nvSpPr>
        <p:spPr>
          <a:xfrm>
            <a:off x="1" y="2743200"/>
            <a:ext cx="1571621" cy="1371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Ins="274320" rtlCol="0" anchor="ctr"/>
          <a:lstStyle/>
          <a:p>
            <a:pPr marL="342900" indent="-342900">
              <a:lnSpc>
                <a:spcPct val="150000"/>
              </a:lnSpc>
              <a:buFont typeface="+mj-lt"/>
              <a:buAutoNum type="arabicPeriod" startAt="2"/>
            </a:pPr>
            <a:r>
              <a:rPr lang="ko-KR" altLang="en-US" sz="1600" b="1" dirty="0" smtClean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anumSquareOTF ExtraBold" charset="-127"/>
              </a:rPr>
              <a:t>기술</a:t>
            </a:r>
            <a:endParaRPr lang="en-US" altLang="ko-KR" sz="1600" b="1" dirty="0" smtClean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NanumSquareOTF ExtraBold" charset="-127"/>
            </a:endParaRPr>
          </a:p>
        </p:txBody>
      </p:sp>
      <p:sp>
        <p:nvSpPr>
          <p:cNvPr id="6" name="직사각형 2"/>
          <p:cNvSpPr/>
          <p:nvPr/>
        </p:nvSpPr>
        <p:spPr>
          <a:xfrm>
            <a:off x="1" y="4114800"/>
            <a:ext cx="1571621" cy="1371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Ins="274320" rtlCol="0" anchor="ctr"/>
          <a:lstStyle/>
          <a:p>
            <a:pPr marL="342900" indent="-342900">
              <a:lnSpc>
                <a:spcPct val="150000"/>
              </a:lnSpc>
              <a:buFont typeface="+mj-lt"/>
              <a:buAutoNum type="arabicPeriod" startAt="3"/>
            </a:pPr>
            <a:r>
              <a:rPr lang="ko-KR" altLang="en-US" sz="1600" b="1" dirty="0" smtClean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anumSquareOTF ExtraBold" charset="-127"/>
              </a:rPr>
              <a:t>성장</a:t>
            </a:r>
          </a:p>
        </p:txBody>
      </p:sp>
      <p:sp>
        <p:nvSpPr>
          <p:cNvPr id="14" name="직사각형 2"/>
          <p:cNvSpPr/>
          <p:nvPr/>
        </p:nvSpPr>
        <p:spPr>
          <a:xfrm>
            <a:off x="0" y="0"/>
            <a:ext cx="1571621" cy="1371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Ins="274320" rtlCol="0" anchor="ctr"/>
          <a:lstStyle/>
          <a:p>
            <a:pPr>
              <a:lnSpc>
                <a:spcPct val="150000"/>
              </a:lnSpc>
            </a:pPr>
            <a:r>
              <a:rPr lang="en-US" altLang="ko-KR" sz="1600" b="1" dirty="0" smtClean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anumSquareOTF ExtraBold" charset="-127"/>
              </a:rPr>
              <a:t>0. </a:t>
            </a:r>
            <a:r>
              <a:rPr lang="ko-KR" altLang="en-US" sz="1600" b="1" dirty="0" smtClean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anumSquareOTF ExtraBold" charset="-127"/>
              </a:rPr>
              <a:t> 배경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028824" y="1230983"/>
            <a:ext cx="9812194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v"/>
            </a:pPr>
            <a:r>
              <a:rPr lang="ko-KR" altLang="en-US" b="1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서비스 모델</a:t>
            </a:r>
          </a:p>
          <a:p>
            <a:pPr marL="742950" lvl="1" indent="-285750">
              <a:lnSpc>
                <a:spcPct val="150000"/>
              </a:lnSpc>
              <a:buFont typeface="Arial" charset="0"/>
              <a:buChar char="•"/>
            </a:pP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빅데이터 광고 성과 분석 솔루션</a:t>
            </a:r>
          </a:p>
          <a:p>
            <a:pPr marL="742950" lvl="1" indent="-285750">
              <a:lnSpc>
                <a:spcPct val="150000"/>
              </a:lnSpc>
              <a:buFont typeface="Arial" charset="0"/>
              <a:buChar char="•"/>
            </a:pP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People-based Attribution and Omni-channel Campaign Analytics for Web and Mobile</a:t>
            </a:r>
            <a:endParaRPr 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3" name="직사각형 2"/>
          <p:cNvSpPr/>
          <p:nvPr/>
        </p:nvSpPr>
        <p:spPr>
          <a:xfrm>
            <a:off x="4" y="5486400"/>
            <a:ext cx="1571621" cy="1371600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Ins="274320" rtlCol="0" anchor="ctr"/>
          <a:lstStyle/>
          <a:p>
            <a:pPr marL="342900" lvl="0" indent="-342900">
              <a:lnSpc>
                <a:spcPct val="150000"/>
              </a:lnSpc>
              <a:buFont typeface="+mj-lt"/>
              <a:buAutoNum type="arabicPeriod" startAt="4"/>
            </a:pPr>
            <a:r>
              <a:rPr lang="ko-KR" altLang="en-US" sz="1600" b="1" dirty="0" smtClean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anumSquareOTF ExtraBold" charset="-127"/>
              </a:rPr>
              <a:t>전망 및 비판</a:t>
            </a:r>
            <a:endParaRPr lang="ko-KR" altLang="en-US" sz="1600" b="1" dirty="0">
              <a:solidFill>
                <a:prstClr val="black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NanumSquareOTF ExtraBold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15404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9812" y="379414"/>
            <a:ext cx="9092515" cy="606423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n-US" altLang="ko-KR" sz="3200" b="1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1.2.</a:t>
            </a:r>
            <a:r>
              <a:rPr lang="ko-KR" altLang="en-US" sz="3200" b="1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비즈니스 모델</a:t>
            </a:r>
            <a:endParaRPr lang="en-US" sz="3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직사각형 2"/>
          <p:cNvSpPr/>
          <p:nvPr/>
        </p:nvSpPr>
        <p:spPr>
          <a:xfrm>
            <a:off x="1" y="1371600"/>
            <a:ext cx="1571621" cy="13716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Ins="274320" rtlCol="0" anchor="ctr"/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600" b="1" dirty="0" smtClean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anumSquareOTF ExtraBold" charset="-127"/>
              </a:rPr>
              <a:t>소개</a:t>
            </a:r>
          </a:p>
        </p:txBody>
      </p:sp>
      <p:sp>
        <p:nvSpPr>
          <p:cNvPr id="5" name="직사각형 2"/>
          <p:cNvSpPr/>
          <p:nvPr/>
        </p:nvSpPr>
        <p:spPr>
          <a:xfrm>
            <a:off x="1" y="2743200"/>
            <a:ext cx="1571621" cy="1371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Ins="274320" rtlCol="0" anchor="ctr"/>
          <a:lstStyle/>
          <a:p>
            <a:pPr marL="342900" indent="-342900">
              <a:lnSpc>
                <a:spcPct val="150000"/>
              </a:lnSpc>
              <a:buFont typeface="+mj-lt"/>
              <a:buAutoNum type="arabicPeriod" startAt="2"/>
            </a:pPr>
            <a:r>
              <a:rPr lang="ko-KR" altLang="en-US" sz="1600" b="1" dirty="0" smtClean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anumSquareOTF ExtraBold" charset="-127"/>
              </a:rPr>
              <a:t>기술</a:t>
            </a:r>
            <a:endParaRPr lang="en-US" altLang="ko-KR" sz="1600" b="1" dirty="0" smtClean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NanumSquareOTF ExtraBold" charset="-127"/>
            </a:endParaRPr>
          </a:p>
        </p:txBody>
      </p:sp>
      <p:sp>
        <p:nvSpPr>
          <p:cNvPr id="6" name="직사각형 2"/>
          <p:cNvSpPr/>
          <p:nvPr/>
        </p:nvSpPr>
        <p:spPr>
          <a:xfrm>
            <a:off x="1" y="4114800"/>
            <a:ext cx="1571621" cy="1371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Ins="274320" rtlCol="0" anchor="ctr"/>
          <a:lstStyle/>
          <a:p>
            <a:pPr marL="342900" indent="-342900">
              <a:lnSpc>
                <a:spcPct val="150000"/>
              </a:lnSpc>
              <a:buFont typeface="+mj-lt"/>
              <a:buAutoNum type="arabicPeriod" startAt="3"/>
            </a:pPr>
            <a:r>
              <a:rPr lang="ko-KR" altLang="en-US" sz="1600" b="1" dirty="0" smtClean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anumSquareOTF ExtraBold" charset="-127"/>
              </a:rPr>
              <a:t>성장</a:t>
            </a:r>
          </a:p>
        </p:txBody>
      </p:sp>
      <p:sp>
        <p:nvSpPr>
          <p:cNvPr id="7" name="직사각형 2"/>
          <p:cNvSpPr/>
          <p:nvPr/>
        </p:nvSpPr>
        <p:spPr>
          <a:xfrm>
            <a:off x="4" y="5486400"/>
            <a:ext cx="1571621" cy="1371600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Ins="274320" rtlCol="0" anchor="ctr"/>
          <a:lstStyle/>
          <a:p>
            <a:pPr marL="342900" lvl="0" indent="-342900">
              <a:lnSpc>
                <a:spcPct val="150000"/>
              </a:lnSpc>
              <a:buFont typeface="+mj-lt"/>
              <a:buAutoNum type="arabicPeriod" startAt="4"/>
            </a:pPr>
            <a:r>
              <a:rPr lang="ko-KR" altLang="en-US" sz="1600" b="1" dirty="0" smtClean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anumSquareOTF ExtraBold" charset="-127"/>
              </a:rPr>
              <a:t>성장</a:t>
            </a:r>
            <a:r>
              <a:rPr lang="ko-KR" altLang="en-US" sz="1600" b="1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anumSquareOTF ExtraBold" charset="-127"/>
              </a:rPr>
              <a:t> </a:t>
            </a:r>
            <a:r>
              <a:rPr lang="ko-KR" altLang="en-US" sz="1600" b="1" dirty="0" smtClean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anumSquareOTF ExtraBold" charset="-127"/>
              </a:rPr>
              <a:t>및 비판</a:t>
            </a:r>
            <a:endParaRPr lang="ko-KR" altLang="en-US" sz="1600" b="1" dirty="0">
              <a:solidFill>
                <a:prstClr val="black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NanumSquareOTF ExtraBold" charset="-127"/>
            </a:endParaRPr>
          </a:p>
        </p:txBody>
      </p:sp>
      <p:sp>
        <p:nvSpPr>
          <p:cNvPr id="14" name="직사각형 2"/>
          <p:cNvSpPr/>
          <p:nvPr/>
        </p:nvSpPr>
        <p:spPr>
          <a:xfrm>
            <a:off x="0" y="0"/>
            <a:ext cx="1571621" cy="1371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Ins="274320" rtlCol="0" anchor="ctr"/>
          <a:lstStyle/>
          <a:p>
            <a:pPr>
              <a:lnSpc>
                <a:spcPct val="150000"/>
              </a:lnSpc>
            </a:pPr>
            <a:r>
              <a:rPr lang="en-US" altLang="ko-KR" sz="1600" b="1" dirty="0" smtClean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anumSquareOTF ExtraBold" charset="-127"/>
              </a:rPr>
              <a:t>0. </a:t>
            </a:r>
            <a:r>
              <a:rPr lang="ko-KR" altLang="en-US" sz="1600" b="1" dirty="0" smtClean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NanumSquareOTF ExtraBold" charset="-127"/>
              </a:rPr>
              <a:t> 배경</a:t>
            </a:r>
          </a:p>
        </p:txBody>
      </p:sp>
      <p:sp>
        <p:nvSpPr>
          <p:cNvPr id="9" name="직사각형 2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794000" y="2146300"/>
            <a:ext cx="1528618" cy="38541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028824" y="1230983"/>
            <a:ext cx="9756776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v"/>
            </a:pPr>
            <a:r>
              <a:rPr lang="ko-KR" altLang="en-US" b="1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서비스 모델</a:t>
            </a:r>
          </a:p>
          <a:p>
            <a:pPr marL="742950" lvl="1" indent="-285750">
              <a:lnSpc>
                <a:spcPct val="150000"/>
              </a:lnSpc>
              <a:buFont typeface="Arial" charset="0"/>
              <a:buChar char="•"/>
            </a:pP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빅데이터 광고 성과 분석 솔루션</a:t>
            </a:r>
          </a:p>
          <a:p>
            <a:pPr marL="742950" lvl="1" indent="-285750">
              <a:lnSpc>
                <a:spcPct val="150000"/>
              </a:lnSpc>
              <a:buFont typeface="Arial" charset="0"/>
              <a:buChar char="•"/>
            </a:pPr>
            <a:r>
              <a:rPr lang="en-US" altLang="ko-KR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People-based 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Attribution and Omni-channel Campaign Analytics for Web and Mobile</a:t>
            </a:r>
            <a:endParaRPr 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5122" name="Picture 2" descr="ow cookie and people based tracking wor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1499" y="2814957"/>
            <a:ext cx="7113753" cy="3556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8321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514</TotalTime>
  <Words>1003</Words>
  <Application>Microsoft Office PowerPoint</Application>
  <PresentationFormat>와이드스크린</PresentationFormat>
  <Paragraphs>346</Paragraphs>
  <Slides>26</Slides>
  <Notes>22</Notes>
  <HiddenSlides>0</HiddenSlides>
  <MMClips>1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8" baseType="lpstr">
      <vt:lpstr>Arial</vt:lpstr>
      <vt:lpstr>Wingdings</vt:lpstr>
      <vt:lpstr>맑은 고딕</vt:lpstr>
      <vt:lpstr>나눔스퀘어</vt:lpstr>
      <vt:lpstr>NanumSquareOTF ExtraBold</vt:lpstr>
      <vt:lpstr>Calibri</vt:lpstr>
      <vt:lpstr>나눔스퀘어OTF</vt:lpstr>
      <vt:lpstr>NanumSquareOTF</vt:lpstr>
      <vt:lpstr>나눔스퀘어OTF ExtraBold</vt:lpstr>
      <vt:lpstr>Mangal</vt:lpstr>
      <vt:lpstr>Calibri Light</vt:lpstr>
      <vt:lpstr>Office Theme</vt:lpstr>
      <vt:lpstr>사무실에 금빛 물건이 많은 이유?</vt:lpstr>
      <vt:lpstr>PowerPoint 프레젠테이션</vt:lpstr>
      <vt:lpstr>PowerPoint 프레젠테이션</vt:lpstr>
      <vt:lpstr>과거 한국의 광고 산업 구조 온라인/모바일 광고 기준</vt:lpstr>
      <vt:lpstr>과거 한국의 광고 산업 구조가 파괴되고 있다  온라인/모바일 광고 기준</vt:lpstr>
      <vt:lpstr>패러다임의 변화  </vt:lpstr>
      <vt:lpstr>1.1. ab180 팀 소개</vt:lpstr>
      <vt:lpstr>1.2. 비즈니스 모델</vt:lpstr>
      <vt:lpstr>1.2. 비즈니스 모델</vt:lpstr>
      <vt:lpstr>1.2. 비즈니스 모델</vt:lpstr>
      <vt:lpstr>1.2. 비즈니스 모델</vt:lpstr>
      <vt:lpstr>1.2. 비즈니스 모델</vt:lpstr>
      <vt:lpstr>1.2. 비즈니스 모델</vt:lpstr>
      <vt:lpstr>1.2. 비즈니스 모델</vt:lpstr>
      <vt:lpstr>사무실에 금빛 물건이 많은 이유?  Data Mining finding the gold in data out of ore in its entirety</vt:lpstr>
      <vt:lpstr>2.0. 데이터 파이프라인</vt:lpstr>
      <vt:lpstr>2.1. 데이터 수집</vt:lpstr>
      <vt:lpstr>PowerPoint 프레젠테이션</vt:lpstr>
      <vt:lpstr>2.2. 데이터 처리</vt:lpstr>
      <vt:lpstr>2.2. 데이터 처리</vt:lpstr>
      <vt:lpstr>2.2. 데이터 처리</vt:lpstr>
      <vt:lpstr>2.2. 데이터 처리</vt:lpstr>
      <vt:lpstr>2.3. 데이터 제공</vt:lpstr>
      <vt:lpstr>투자 상황</vt:lpstr>
      <vt:lpstr>전망</vt:lpstr>
      <vt:lpstr>비판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Hook</dc:title>
  <dc:creator>Jaeyoon Song</dc:creator>
  <cp:lastModifiedBy>pclab022</cp:lastModifiedBy>
  <cp:revision>39</cp:revision>
  <dcterms:created xsi:type="dcterms:W3CDTF">2019-03-25T18:41:50Z</dcterms:created>
  <dcterms:modified xsi:type="dcterms:W3CDTF">2019-03-26T08:52:08Z</dcterms:modified>
</cp:coreProperties>
</file>